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406" r:id="rId3"/>
    <p:sldId id="444" r:id="rId4"/>
    <p:sldId id="449" r:id="rId5"/>
    <p:sldId id="445" r:id="rId6"/>
    <p:sldId id="389" r:id="rId7"/>
    <p:sldId id="446" r:id="rId8"/>
    <p:sldId id="452" r:id="rId9"/>
    <p:sldId id="466" r:id="rId10"/>
    <p:sldId id="467" r:id="rId11"/>
    <p:sldId id="441" r:id="rId12"/>
    <p:sldId id="442" r:id="rId13"/>
    <p:sldId id="462" r:id="rId14"/>
    <p:sldId id="473" r:id="rId15"/>
    <p:sldId id="456" r:id="rId16"/>
    <p:sldId id="474" r:id="rId17"/>
    <p:sldId id="472" r:id="rId18"/>
    <p:sldId id="471" r:id="rId19"/>
    <p:sldId id="468" r:id="rId20"/>
    <p:sldId id="469" r:id="rId21"/>
    <p:sldId id="457" r:id="rId22"/>
    <p:sldId id="459" r:id="rId23"/>
    <p:sldId id="461" r:id="rId24"/>
    <p:sldId id="460" r:id="rId25"/>
    <p:sldId id="4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BFC4"/>
    <a:srgbClr val="F8766D"/>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24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NOT </a:t>
            </a:r>
            <a:r>
              <a:rPr lang="en-US" b="0" i="0" u="none" strike="noStrike" dirty="0" err="1">
                <a:solidFill>
                  <a:srgbClr val="212121"/>
                </a:solidFill>
                <a:effectLst/>
                <a:latin typeface="Cambria" panose="02040503050406030204" pitchFamily="18" charset="0"/>
              </a:rPr>
              <a:t>downsampled</a:t>
            </a:r>
            <a:r>
              <a:rPr lang="en-US" b="0" i="0" u="none" strike="noStrike" dirty="0">
                <a:solidFill>
                  <a:srgbClr val="212121"/>
                </a:solidFill>
                <a:effectLst/>
                <a:latin typeface="Cambria" panose="02040503050406030204" pitchFamily="18" charset="0"/>
              </a:rPr>
              <a:t> but unique!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latin typeface="Slack-Lato"/>
              </a:rPr>
              <a:t>Higher </a:t>
            </a:r>
            <a:r>
              <a:rPr lang="en-US" b="0" i="0" dirty="0" err="1">
                <a:solidFill>
                  <a:srgbClr val="D1D2D3"/>
                </a:solidFill>
                <a:effectLst/>
                <a:latin typeface="Slack-Lato"/>
              </a:rPr>
              <a:t>pgen</a:t>
            </a:r>
            <a:r>
              <a:rPr lang="en-US" b="0" i="0" dirty="0">
                <a:solidFill>
                  <a:srgbClr val="D1D2D3"/>
                </a:solidFill>
                <a:effectLst/>
                <a:latin typeface="Slack-Lato"/>
              </a:rPr>
              <a:t> generally means that it's closer to germline because the probability of mutation is lower than not mutation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D1D2D3"/>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01798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90931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252371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163004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179656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443984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42777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710005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691403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NOT </a:t>
            </a:r>
            <a:r>
              <a:rPr lang="en-US" b="0" i="0" u="none" strike="noStrike" dirty="0" err="1">
                <a:solidFill>
                  <a:srgbClr val="212121"/>
                </a:solidFill>
                <a:effectLst/>
                <a:latin typeface="Cambria" panose="02040503050406030204" pitchFamily="18" charset="0"/>
              </a:rPr>
              <a:t>Downsampled</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CDR1-2 contact MHC and CDR3 contacts peptide is the general rule, but CDR1</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also contacts peptide and CDR3</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doesn't contact peptide too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2188463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NOT </a:t>
            </a:r>
            <a:r>
              <a:rPr lang="en-US" b="0" i="0" u="none" strike="noStrike" dirty="0" err="1">
                <a:solidFill>
                  <a:srgbClr val="212121"/>
                </a:solidFill>
                <a:effectLst/>
                <a:latin typeface="Cambria" panose="02040503050406030204" pitchFamily="18" charset="0"/>
              </a:rPr>
              <a:t>Downsampled</a:t>
            </a: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latin typeface="Slack-Lato"/>
              </a:rPr>
              <a:t>Higher </a:t>
            </a:r>
            <a:r>
              <a:rPr lang="en-US" b="0" i="0" dirty="0" err="1">
                <a:solidFill>
                  <a:srgbClr val="D1D2D3"/>
                </a:solidFill>
                <a:effectLst/>
                <a:latin typeface="Slack-Lato"/>
              </a:rPr>
              <a:t>pgen</a:t>
            </a:r>
            <a:r>
              <a:rPr lang="en-US" b="0" i="0" dirty="0">
                <a:solidFill>
                  <a:srgbClr val="D1D2D3"/>
                </a:solidFill>
                <a:effectLst/>
                <a:latin typeface="Slack-Lato"/>
              </a:rPr>
              <a:t> generally means that it's closer to germline because the probability of mutation is lower than not mutation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D1D2D3"/>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789507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itchFamily="2" charset="77"/>
              </a:rPr>
              <a:t>Different from CTLA-4, which disrupts the CD28-B7 interaction, PD-1 operates at a more downstream stage of TCR signaling. The binding of PD-1 to its ligand PD-L1 (expressed on various immune, endothelial, and cancer cells) or PD-L2 (expressed on APCs and can be induced in cancer cells) triggers the recruitment of domain-containing phosphatase 1 (SHP1) and SHP2, which leads to dephosphorylation of the TCR complex</a:t>
            </a:r>
            <a:endParaRPr lang="en-US"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823546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Roboto" panose="02000000000000000000" pitchFamily="2" charset="0"/>
              </a:rPr>
              <a:t>Left: Reschke R, </a:t>
            </a:r>
            <a:r>
              <a:rPr lang="en-US" b="0" i="0" u="none" strike="noStrike" dirty="0" err="1">
                <a:solidFill>
                  <a:srgbClr val="212121"/>
                </a:solidFill>
                <a:effectLst/>
                <a:latin typeface="Roboto" panose="02000000000000000000" pitchFamily="2" charset="0"/>
              </a:rPr>
              <a:t>Gajewski</a:t>
            </a:r>
            <a:r>
              <a:rPr lang="en-US" b="0" i="0" u="none" strike="noStrike" dirty="0">
                <a:solidFill>
                  <a:srgbClr val="212121"/>
                </a:solidFill>
                <a:effectLst/>
                <a:latin typeface="Roboto" panose="02000000000000000000" pitchFamily="2" charset="0"/>
              </a:rPr>
              <a:t> TF. Tissue-resident memory T cells in immune-related adverse events: friend or foe? </a:t>
            </a:r>
            <a:r>
              <a:rPr lang="en-US" b="0" i="0" u="none" strike="noStrike" dirty="0" err="1">
                <a:solidFill>
                  <a:srgbClr val="212121"/>
                </a:solidFill>
                <a:effectLst/>
                <a:latin typeface="Roboto" panose="02000000000000000000" pitchFamily="2" charset="0"/>
              </a:rPr>
              <a:t>Oncoimmunology</a:t>
            </a:r>
            <a:r>
              <a:rPr lang="en-US" b="0" i="0" u="none" strike="noStrike" dirty="0">
                <a:solidFill>
                  <a:srgbClr val="212121"/>
                </a:solidFill>
                <a:effectLst/>
                <a:latin typeface="Roboto" panose="02000000000000000000" pitchFamily="2" charset="0"/>
              </a:rPr>
              <a:t>. 2023 Apr 4;12(1):2197358.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10.1080/2162402X.2023.2197358. PMID: 37035636; PMCID: PMC10078118.</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i="0" u="none" strike="noStrike" dirty="0">
                <a:solidFill>
                  <a:srgbClr val="212121"/>
                </a:solidFill>
                <a:effectLst/>
                <a:latin typeface="Roboto" panose="02000000000000000000" pitchFamily="2" charset="0"/>
              </a:rPr>
              <a:t>Right: Bukhari S, </a:t>
            </a:r>
            <a:r>
              <a:rPr lang="en-US" b="0" i="0" u="none" strike="noStrike" dirty="0" err="1">
                <a:solidFill>
                  <a:srgbClr val="212121"/>
                </a:solidFill>
                <a:effectLst/>
                <a:latin typeface="Roboto" panose="02000000000000000000" pitchFamily="2" charset="0"/>
              </a:rPr>
              <a:t>Henick</a:t>
            </a:r>
            <a:r>
              <a:rPr lang="en-US" b="0" i="0" u="none" strike="noStrike" dirty="0">
                <a:solidFill>
                  <a:srgbClr val="212121"/>
                </a:solidFill>
                <a:effectLst/>
                <a:latin typeface="Roboto" panose="02000000000000000000" pitchFamily="2" charset="0"/>
              </a:rPr>
              <a:t> BS, Winchester RJ, </a:t>
            </a:r>
            <a:r>
              <a:rPr lang="en-US" b="0" i="0" u="none" strike="noStrike" dirty="0" err="1">
                <a:solidFill>
                  <a:srgbClr val="212121"/>
                </a:solidFill>
                <a:effectLst/>
                <a:latin typeface="Roboto" panose="02000000000000000000" pitchFamily="2" charset="0"/>
              </a:rPr>
              <a:t>Lerrer</a:t>
            </a:r>
            <a:r>
              <a:rPr lang="en-US" b="0" i="0" u="none" strike="noStrike" dirty="0">
                <a:solidFill>
                  <a:srgbClr val="212121"/>
                </a:solidFill>
                <a:effectLst/>
                <a:latin typeface="Roboto" panose="02000000000000000000" pitchFamily="2" charset="0"/>
              </a:rPr>
              <a:t> S, Adam K, </a:t>
            </a:r>
            <a:r>
              <a:rPr lang="en-US" b="0" i="0" u="none" strike="noStrike" dirty="0" err="1">
                <a:solidFill>
                  <a:srgbClr val="212121"/>
                </a:solidFill>
                <a:effectLst/>
                <a:latin typeface="Roboto" panose="02000000000000000000" pitchFamily="2" charset="0"/>
              </a:rPr>
              <a:t>Gartshteyn</a:t>
            </a:r>
            <a:r>
              <a:rPr lang="en-US" b="0" i="0" u="none" strike="noStrike" dirty="0">
                <a:solidFill>
                  <a:srgbClr val="212121"/>
                </a:solidFill>
                <a:effectLst/>
                <a:latin typeface="Roboto" panose="02000000000000000000" pitchFamily="2" charset="0"/>
              </a:rPr>
              <a:t> Y, </a:t>
            </a:r>
            <a:r>
              <a:rPr lang="en-US" b="0" i="0" u="none" strike="noStrike" dirty="0" err="1">
                <a:solidFill>
                  <a:srgbClr val="212121"/>
                </a:solidFill>
                <a:effectLst/>
                <a:latin typeface="Roboto" panose="02000000000000000000" pitchFamily="2" charset="0"/>
              </a:rPr>
              <a:t>Maniar</a:t>
            </a:r>
            <a:r>
              <a:rPr lang="en-US" b="0" i="0" u="none" strike="noStrike" dirty="0">
                <a:solidFill>
                  <a:srgbClr val="212121"/>
                </a:solidFill>
                <a:effectLst/>
                <a:latin typeface="Roboto" panose="02000000000000000000" pitchFamily="2" charset="0"/>
              </a:rPr>
              <a:t> R, Lin Z, Khodadadi-</a:t>
            </a:r>
            <a:r>
              <a:rPr lang="en-US" b="0" i="0" u="none" strike="noStrike" dirty="0" err="1">
                <a:solidFill>
                  <a:srgbClr val="212121"/>
                </a:solidFill>
                <a:effectLst/>
                <a:latin typeface="Roboto" panose="02000000000000000000" pitchFamily="2" charset="0"/>
              </a:rPr>
              <a:t>Jamayran</a:t>
            </a:r>
            <a:r>
              <a:rPr lang="en-US" b="0" i="0" u="none" strike="noStrike" dirty="0">
                <a:solidFill>
                  <a:srgbClr val="212121"/>
                </a:solidFill>
                <a:effectLst/>
                <a:latin typeface="Roboto" panose="02000000000000000000" pitchFamily="2" charset="0"/>
              </a:rPr>
              <a:t> A, </a:t>
            </a:r>
            <a:r>
              <a:rPr lang="en-US" b="0" i="0" u="none" strike="noStrike" dirty="0" err="1">
                <a:solidFill>
                  <a:srgbClr val="212121"/>
                </a:solidFill>
                <a:effectLst/>
                <a:latin typeface="Roboto" panose="02000000000000000000" pitchFamily="2" charset="0"/>
              </a:rPr>
              <a:t>Tsirigos</a:t>
            </a:r>
            <a:r>
              <a:rPr lang="en-US" b="0" i="0" u="none" strike="noStrike" dirty="0">
                <a:solidFill>
                  <a:srgbClr val="212121"/>
                </a:solidFill>
                <a:effectLst/>
                <a:latin typeface="Roboto" panose="02000000000000000000" pitchFamily="2" charset="0"/>
              </a:rPr>
              <a:t> A, Salvatore MM, Lagos GG, Reiner SL, </a:t>
            </a:r>
            <a:r>
              <a:rPr lang="en-US" b="0" i="0" u="none" strike="noStrike" dirty="0" err="1">
                <a:solidFill>
                  <a:srgbClr val="212121"/>
                </a:solidFill>
                <a:effectLst/>
                <a:latin typeface="Roboto" panose="02000000000000000000" pitchFamily="2" charset="0"/>
              </a:rPr>
              <a:t>Dallos</a:t>
            </a:r>
            <a:r>
              <a:rPr lang="en-US" b="0" i="0" u="none" strike="noStrike" dirty="0">
                <a:solidFill>
                  <a:srgbClr val="212121"/>
                </a:solidFill>
                <a:effectLst/>
                <a:latin typeface="Roboto" panose="02000000000000000000" pitchFamily="2" charset="0"/>
              </a:rPr>
              <a:t> MC, Mathew M, Rizvi NA, </a:t>
            </a:r>
            <a:r>
              <a:rPr lang="en-US" b="0" i="0" u="none" strike="noStrike" dirty="0" err="1">
                <a:solidFill>
                  <a:srgbClr val="212121"/>
                </a:solidFill>
                <a:effectLst/>
                <a:latin typeface="Roboto" panose="02000000000000000000" pitchFamily="2" charset="0"/>
              </a:rPr>
              <a:t>Mor</a:t>
            </a:r>
            <a:r>
              <a:rPr lang="en-US" b="0" i="0" u="none" strike="noStrike" dirty="0">
                <a:solidFill>
                  <a:srgbClr val="212121"/>
                </a:solidFill>
                <a:effectLst/>
                <a:latin typeface="Roboto" panose="02000000000000000000" pitchFamily="2" charset="0"/>
              </a:rPr>
              <a:t> A. Single-cell RNA sequencing reveals distinct T cell populations in immune-related adverse events of checkpoint inhibitors. Cell Rep Med. 2023 Jan 17;4(1):100868.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10.1016/j.xcrm.2022.100868. </a:t>
            </a:r>
            <a:r>
              <a:rPr lang="en-US" b="0" i="0" u="none" strike="noStrike" dirty="0" err="1">
                <a:solidFill>
                  <a:srgbClr val="212121"/>
                </a:solidFill>
                <a:effectLst/>
                <a:latin typeface="Roboto" panose="02000000000000000000" pitchFamily="2" charset="0"/>
              </a:rPr>
              <a:t>Epub</a:t>
            </a:r>
            <a:r>
              <a:rPr lang="en-US" b="0" i="0" u="none" strike="noStrike" dirty="0">
                <a:solidFill>
                  <a:srgbClr val="212121"/>
                </a:solidFill>
                <a:effectLst/>
                <a:latin typeface="Roboto" panose="02000000000000000000" pitchFamily="2" charset="0"/>
              </a:rPr>
              <a:t> 2022 Dec 12. PMID: 36513074; PMCID: PMC9873824.</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activated CD4 effector memory T abundance and TCR diversity associated with </a:t>
            </a:r>
            <a:r>
              <a:rPr lang="en-US" b="0" dirty="0" err="1">
                <a:solidFill>
                  <a:srgbClr val="569CD6"/>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endParaRPr lang="en-US" b="0" dirty="0">
              <a:solidFill>
                <a:srgbClr val="CCCCCC"/>
              </a:solidFill>
              <a:effectLst/>
              <a:latin typeface="Menlo" panose="020B0609030804020204" pitchFamily="49" charset="0"/>
            </a:endParaRPr>
          </a:p>
          <a:p>
            <a:endParaRPr lang="en-US" b="0" dirty="0"/>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70238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69CD6"/>
                </a:solidFill>
                <a:effectLst/>
                <a:latin typeface="Menlo" panose="020B0609030804020204" pitchFamily="49" charset="0"/>
              </a:rPr>
              <a:t>Glehr</a:t>
            </a:r>
            <a:r>
              <a:rPr lang="en-US" b="0" i="0" dirty="0">
                <a:solidFill>
                  <a:srgbClr val="569CD6"/>
                </a:solidFill>
                <a:effectLst/>
                <a:latin typeface="Menlo" panose="020B0609030804020204" pitchFamily="49" charset="0"/>
              </a:rPr>
              <a:t> et al. Front Immunol. 2022</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22022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Hommes et al. </a:t>
            </a:r>
            <a:r>
              <a:rPr lang="en-US" i="1" u="none" strike="noStrike" dirty="0">
                <a:solidFill>
                  <a:srgbClr val="1F2328"/>
                </a:solidFill>
                <a:effectLst/>
                <a:latin typeface="-apple-system"/>
              </a:rPr>
              <a:t>Front Oncol</a:t>
            </a:r>
            <a:r>
              <a:rPr lang="en-US" i="0" u="none" strike="noStrike" dirty="0">
                <a:solidFill>
                  <a:srgbClr val="1F2328"/>
                </a:solidFill>
                <a:effectLst/>
                <a:latin typeface="-apple-system"/>
              </a:rPr>
              <a:t>.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on treatment markers including clonal expansion of more T cell clones, more newly emerging T cell clones, decline in T cell clonality all associated with more </a:t>
            </a:r>
            <a:r>
              <a:rPr lang="en-US" b="0" i="0" dirty="0" err="1">
                <a:solidFill>
                  <a:srgbClr val="569CD6"/>
                </a:solidFill>
                <a:effectLst/>
                <a:latin typeface="Menlo" panose="020B0609030804020204" pitchFamily="49" charset="0"/>
              </a:rPr>
              <a:t>irAEs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Berner et al. </a:t>
            </a:r>
            <a:r>
              <a:rPr lang="en-US" i="1" dirty="0">
                <a:solidFill>
                  <a:srgbClr val="1F2328"/>
                </a:solidFill>
                <a:latin typeface="-apple-system"/>
              </a:rPr>
              <a:t>JAMA Oncology</a:t>
            </a:r>
            <a:r>
              <a:rPr lang="en-US" dirty="0">
                <a:solidFill>
                  <a:srgbClr val="1F2328"/>
                </a:solidFill>
                <a:latin typeface="-apple-system"/>
              </a:rPr>
              <a:t>, 2019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i="0" u="none" strike="noStrike" dirty="0">
                <a:solidFill>
                  <a:srgbClr val="1F2328"/>
                </a:solidFill>
                <a:effectLst/>
                <a:latin typeface="-apple-system"/>
              </a:rPr>
              <a:t>Kato et al. </a:t>
            </a:r>
            <a:r>
              <a:rPr lang="en-US" i="1" u="none" strike="noStrike" dirty="0">
                <a:solidFill>
                  <a:srgbClr val="1F2328"/>
                </a:solidFill>
                <a:effectLst/>
                <a:latin typeface="-apple-system"/>
              </a:rPr>
              <a:t>Journal of Clinical Oncology</a:t>
            </a:r>
            <a:r>
              <a:rPr lang="en-US" i="0" u="none" strike="noStrike" dirty="0">
                <a:solidFill>
                  <a:srgbClr val="1F2328"/>
                </a:solidFill>
                <a:effectLst/>
                <a:latin typeface="-apple-system"/>
              </a:rPr>
              <a:t>, 2023</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33597266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F2328"/>
                </a:solidFill>
                <a:latin typeface="-apple-system"/>
              </a:rPr>
              <a:t>Rapisuwon</a:t>
            </a:r>
            <a:r>
              <a:rPr lang="en-US" dirty="0">
                <a:solidFill>
                  <a:srgbClr val="1F2328"/>
                </a:solidFill>
                <a:latin typeface="-apple-system"/>
              </a:rPr>
              <a:t> et al., </a:t>
            </a:r>
            <a:r>
              <a:rPr lang="en-US" i="1" dirty="0">
                <a:solidFill>
                  <a:srgbClr val="1F2328"/>
                </a:solidFill>
                <a:latin typeface="-apple-system"/>
              </a:rPr>
              <a:t>J </a:t>
            </a:r>
            <a:r>
              <a:rPr lang="en-US" i="1" dirty="0" err="1">
                <a:solidFill>
                  <a:srgbClr val="1F2328"/>
                </a:solidFill>
                <a:latin typeface="-apple-system"/>
              </a:rPr>
              <a:t>Immunother</a:t>
            </a:r>
            <a:r>
              <a:rPr lang="en-US" i="1" dirty="0">
                <a:solidFill>
                  <a:srgbClr val="1F2328"/>
                </a:solidFill>
                <a:latin typeface="-apple-system"/>
              </a:rPr>
              <a:t> Cancer</a:t>
            </a:r>
            <a:r>
              <a:rPr lang="en-US" dirty="0">
                <a:solidFill>
                  <a:srgbClr val="1F2328"/>
                </a:solidFill>
                <a:latin typeface="-apple-system"/>
              </a:rPr>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 of colitis with gut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suggesting clonal expansion from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35101349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Carbone et al. </a:t>
            </a:r>
            <a:r>
              <a:rPr lang="en-US" i="1" dirty="0">
                <a:solidFill>
                  <a:srgbClr val="1F2328"/>
                </a:solidFill>
                <a:latin typeface="-apple-system"/>
              </a:rPr>
              <a:t>Front Immunol</a:t>
            </a:r>
            <a:r>
              <a:rPr lang="en-US" dirty="0">
                <a:solidFill>
                  <a:srgbClr val="1F2328"/>
                </a:solidFill>
                <a:latin typeface="-apple-system"/>
              </a:rPr>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34589959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locally expanded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-dermatitis and -colitis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188433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29809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recency! 2022!</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72158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Gloss over 1-7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sharing </a:t>
            </a:r>
            <a:r>
              <a:rPr lang="en-US" dirty="0" err="1"/>
              <a:t>downsampling</a:t>
            </a:r>
            <a:r>
              <a:rPr lang="en-US" dirty="0"/>
              <a:t>... </a:t>
            </a:r>
            <a:r>
              <a:rPr lang="en-US" dirty="0" err="1"/>
              <a:t>downsample</a:t>
            </a:r>
            <a:r>
              <a:rPr lang="en-US" dirty="0"/>
              <a:t> reads per patient </a:t>
            </a:r>
            <a:r>
              <a:rPr lang="en-US" dirty="0">
                <a:sym typeface="Wingdings" pitchFamily="2" charset="2"/>
              </a:rPr>
              <a:t> ~4k T cells</a:t>
            </a:r>
            <a:endParaRPr lang="en-US" dirty="0"/>
          </a:p>
          <a:p>
            <a:endParaRPr lang="en-US" dirty="0"/>
          </a:p>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a:t>
            </a:r>
            <a:r>
              <a:rPr lang="en-US"/>
              <a:t>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dirty="0"/>
          </a:p>
          <a:p>
            <a:r>
              <a:rPr lang="en-US" dirty="0"/>
              <a:t>QC/metrics:</a:t>
            </a:r>
          </a:p>
          <a:p>
            <a:pPr marL="914400" lvl="1" indent="-457200">
              <a:buFont typeface="+mj-lt"/>
              <a:buAutoNum type="alphaLcParenR"/>
            </a:pPr>
            <a:r>
              <a:rPr lang="en-US" dirty="0"/>
              <a:t>Mitochondrial RNA &lt; 15%</a:t>
            </a:r>
          </a:p>
          <a:p>
            <a:pPr marL="914400" lvl="1" indent="-457200">
              <a:buFont typeface="+mj-lt"/>
              <a:buAutoNum type="alphaLcParenR"/>
            </a:pPr>
            <a:r>
              <a:rPr lang="en-US" dirty="0"/>
              <a:t>&gt; 500 unique RNAs/cell</a:t>
            </a:r>
          </a:p>
          <a:p>
            <a:pPr marL="914400" lvl="1" indent="-457200">
              <a:buFont typeface="+mj-lt"/>
              <a:buAutoNum type="alphaLcParenR"/>
            </a:pPr>
            <a:r>
              <a:rPr lang="en-US" dirty="0"/>
              <a:t>181,403 cells remain after QC (50,524 cells dropped)</a:t>
            </a:r>
          </a:p>
          <a:p>
            <a:pPr marL="914400" lvl="1" indent="-457200">
              <a:buFont typeface="+mj-lt"/>
              <a:buAutoNum type="alphaLcParenR"/>
            </a:pPr>
            <a:r>
              <a:rPr lang="en-US" dirty="0"/>
              <a:t>30,136 T cells (before </a:t>
            </a:r>
            <a:r>
              <a:rPr lang="en-US" dirty="0" err="1"/>
              <a:t>downsample</a:t>
            </a:r>
            <a:r>
              <a:rPr lang="en-US" dirty="0"/>
              <a:t>)</a:t>
            </a:r>
          </a:p>
          <a:p>
            <a:pPr marL="914400" lvl="1" indent="-457200">
              <a:buFont typeface="+mj-lt"/>
              <a:buAutoNum type="alphaLcParenR"/>
            </a:pPr>
            <a:r>
              <a:rPr lang="en-US" dirty="0"/>
              <a:t>328 TCRs/patient (24 patients) </a:t>
            </a:r>
            <a:r>
              <a:rPr lang="en-US" dirty="0" err="1"/>
              <a:t>downsampling</a:t>
            </a:r>
            <a:r>
              <a:rPr lang="en-US" dirty="0"/>
              <a:t> = 7872 total TCRs after </a:t>
            </a:r>
            <a:r>
              <a:rPr lang="en-US" dirty="0" err="1"/>
              <a:t>downsampling</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13841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Not </a:t>
            </a:r>
            <a:r>
              <a:rPr lang="en-US" b="0" i="0" u="none" strike="noStrike" dirty="0" err="1">
                <a:solidFill>
                  <a:srgbClr val="212121"/>
                </a:solidFill>
                <a:effectLst/>
                <a:latin typeface="Cambria" panose="02040503050406030204" pitchFamily="18" charset="0"/>
              </a:rPr>
              <a:t>downsampled</a:t>
            </a:r>
            <a:r>
              <a:rPr lang="en-US" b="0" i="0" u="none" strike="noStrike" dirty="0">
                <a:solidFill>
                  <a:srgbClr val="212121"/>
                </a:solidFill>
                <a:effectLst/>
                <a:latin typeface="Cambria" panose="02040503050406030204" pitchFamily="18" charset="0"/>
              </a:rPr>
              <a:t> but unique!</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 = 0.06 for top 20</a:t>
            </a: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CDR1-2 contact MHC and CDR3 contacts peptide is the general rule, but CDR1</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also contacts peptide and CDR3</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doesn't contact peptide too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13140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12/11/23</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12/11/23</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12/11/23</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12/11/23</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12/11/23</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12/11/23</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12/11/23</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12/11/23</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12/11/23</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12/11/23</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12/11/23</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12/11/23</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505137"/>
            <a:ext cx="9144000" cy="2387600"/>
          </a:xfrm>
        </p:spPr>
        <p:txBody>
          <a:bodyPr>
            <a:normAutofit/>
          </a:bodyPr>
          <a:lstStyle/>
          <a:p>
            <a:r>
              <a:rPr lang="en-US" sz="4400" dirty="0"/>
              <a:t>NCI update: drawing connections between TCR features and </a:t>
            </a:r>
            <a:r>
              <a:rPr lang="en-US" sz="4400" dirty="0" err="1"/>
              <a:t>irAE</a:t>
            </a:r>
            <a:r>
              <a:rPr lang="en-US" sz="4400" dirty="0"/>
              <a:t> development</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3984812"/>
            <a:ext cx="9144000" cy="1655762"/>
          </a:xfrm>
        </p:spPr>
        <p:txBody>
          <a:bodyPr/>
          <a:lstStyle/>
          <a:p>
            <a:r>
              <a:rPr lang="en-US" dirty="0"/>
              <a:t>12 12 2023</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3A388951-BAB4-7F25-2462-0E790BF12044}"/>
              </a:ext>
            </a:extLst>
          </p:cNvPr>
          <p:cNvSpPr txBox="1"/>
          <p:nvPr/>
        </p:nvSpPr>
        <p:spPr>
          <a:xfrm>
            <a:off x="2392967" y="6473062"/>
            <a:ext cx="677781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
        <p:nvSpPr>
          <p:cNvPr id="3" name="TextBox 2">
            <a:extLst>
              <a:ext uri="{FF2B5EF4-FFF2-40B4-BE49-F238E27FC236}">
                <a16:creationId xmlns:a16="http://schemas.microsoft.com/office/drawing/2014/main" id="{8EAC6CC6-3ED8-B4DA-DE4A-9E50AA791C53}"/>
              </a:ext>
            </a:extLst>
          </p:cNvPr>
          <p:cNvSpPr txBox="1"/>
          <p:nvPr/>
        </p:nvSpPr>
        <p:spPr>
          <a:xfrm rot="16200000">
            <a:off x="1511244" y="26509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9CAC76CD-048B-7558-4CBB-B171F7B0A435}"/>
              </a:ext>
            </a:extLst>
          </p:cNvPr>
          <p:cNvSpPr txBox="1"/>
          <p:nvPr/>
        </p:nvSpPr>
        <p:spPr>
          <a:xfrm>
            <a:off x="477453" y="3339735"/>
            <a:ext cx="1967655" cy="369332"/>
          </a:xfrm>
          <a:prstGeom prst="rect">
            <a:avLst/>
          </a:prstGeom>
          <a:noFill/>
        </p:spPr>
        <p:txBody>
          <a:bodyPr wrap="none" rtlCol="0">
            <a:spAutoFit/>
          </a:bodyPr>
          <a:lstStyle/>
          <a:p>
            <a:r>
              <a:rPr lang="en-US" dirty="0"/>
              <a:t>More germline-like</a:t>
            </a:r>
          </a:p>
        </p:txBody>
      </p:sp>
      <p:sp>
        <p:nvSpPr>
          <p:cNvPr id="5" name="TextBox 4">
            <a:extLst>
              <a:ext uri="{FF2B5EF4-FFF2-40B4-BE49-F238E27FC236}">
                <a16:creationId xmlns:a16="http://schemas.microsoft.com/office/drawing/2014/main" id="{DBFD0A8C-D5AE-00D5-01C0-AA864C261AD7}"/>
              </a:ext>
            </a:extLst>
          </p:cNvPr>
          <p:cNvSpPr txBox="1"/>
          <p:nvPr/>
        </p:nvSpPr>
        <p:spPr>
          <a:xfrm rot="5400000">
            <a:off x="1490923" y="44605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6" name="TextBox 5">
            <a:extLst>
              <a:ext uri="{FF2B5EF4-FFF2-40B4-BE49-F238E27FC236}">
                <a16:creationId xmlns:a16="http://schemas.microsoft.com/office/drawing/2014/main" id="{89F3E9A7-23E6-81B4-8019-BE476B6B3225}"/>
              </a:ext>
            </a:extLst>
          </p:cNvPr>
          <p:cNvSpPr txBox="1"/>
          <p:nvPr/>
        </p:nvSpPr>
        <p:spPr>
          <a:xfrm>
            <a:off x="477452" y="3797534"/>
            <a:ext cx="1848839" cy="369332"/>
          </a:xfrm>
          <a:prstGeom prst="rect">
            <a:avLst/>
          </a:prstGeom>
          <a:noFill/>
        </p:spPr>
        <p:txBody>
          <a:bodyPr wrap="none" rtlCol="0">
            <a:spAutoFit/>
          </a:bodyPr>
          <a:lstStyle/>
          <a:p>
            <a:r>
              <a:rPr lang="en-US" dirty="0"/>
              <a:t>Less germline-like</a:t>
            </a:r>
          </a:p>
        </p:txBody>
      </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Highly expanded CD8 TEM TRBs less germline-like in those developing </a:t>
            </a:r>
            <a:r>
              <a:rPr lang="en-US" dirty="0" err="1"/>
              <a:t>irAEs</a:t>
            </a:r>
            <a:endParaRPr lang="en-US" dirty="0"/>
          </a:p>
        </p:txBody>
      </p:sp>
      <p:pic>
        <p:nvPicPr>
          <p:cNvPr id="7" name="Picture 6">
            <a:extLst>
              <a:ext uri="{FF2B5EF4-FFF2-40B4-BE49-F238E27FC236}">
                <a16:creationId xmlns:a16="http://schemas.microsoft.com/office/drawing/2014/main" id="{C7990EFA-CF05-0267-0F06-8059217ECE0B}"/>
              </a:ext>
            </a:extLst>
          </p:cNvPr>
          <p:cNvPicPr>
            <a:picLocks noChangeAspect="1"/>
          </p:cNvPicPr>
          <p:nvPr/>
        </p:nvPicPr>
        <p:blipFill>
          <a:blip r:embed="rId3"/>
          <a:stretch>
            <a:fillRect/>
          </a:stretch>
        </p:blipFill>
        <p:spPr>
          <a:xfrm>
            <a:off x="2445108" y="1857889"/>
            <a:ext cx="7353925" cy="4505872"/>
          </a:xfrm>
          <a:prstGeom prst="rect">
            <a:avLst/>
          </a:prstGeom>
        </p:spPr>
      </p:pic>
      <p:sp>
        <p:nvSpPr>
          <p:cNvPr id="8" name="TextBox 7">
            <a:extLst>
              <a:ext uri="{FF2B5EF4-FFF2-40B4-BE49-F238E27FC236}">
                <a16:creationId xmlns:a16="http://schemas.microsoft.com/office/drawing/2014/main" id="{982880B7-94DF-7BD4-7943-32CC7F62E017}"/>
              </a:ext>
            </a:extLst>
          </p:cNvPr>
          <p:cNvSpPr txBox="1"/>
          <p:nvPr/>
        </p:nvSpPr>
        <p:spPr>
          <a:xfrm>
            <a:off x="4053840" y="2600960"/>
            <a:ext cx="508000"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0F5F7195-9018-8439-D65B-74CBAA44109B}"/>
              </a:ext>
            </a:extLst>
          </p:cNvPr>
          <p:cNvSpPr txBox="1"/>
          <p:nvPr/>
        </p:nvSpPr>
        <p:spPr>
          <a:xfrm>
            <a:off x="5374640" y="2600960"/>
            <a:ext cx="50800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3BD304FA-C8BA-A971-C6BA-E873F2367CD9}"/>
              </a:ext>
            </a:extLst>
          </p:cNvPr>
          <p:cNvSpPr txBox="1"/>
          <p:nvPr/>
        </p:nvSpPr>
        <p:spPr>
          <a:xfrm>
            <a:off x="6580295" y="2600960"/>
            <a:ext cx="508000" cy="369332"/>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1318B975-F6EE-1324-4072-8E3480E8900B}"/>
              </a:ext>
            </a:extLst>
          </p:cNvPr>
          <p:cNvSpPr txBox="1"/>
          <p:nvPr/>
        </p:nvSpPr>
        <p:spPr>
          <a:xfrm>
            <a:off x="7731765" y="2550160"/>
            <a:ext cx="508000" cy="369332"/>
          </a:xfrm>
          <a:prstGeom prst="rect">
            <a:avLst/>
          </a:prstGeom>
          <a:noFill/>
        </p:spPr>
        <p:txBody>
          <a:bodyPr wrap="square" rtlCol="0">
            <a:spAutoFit/>
          </a:bodyPr>
          <a:lstStyle/>
          <a:p>
            <a:r>
              <a:rPr lang="en-US" dirty="0" err="1"/>
              <a:t>n.s</a:t>
            </a:r>
            <a:r>
              <a:rPr lang="en-US" dirty="0"/>
              <a:t>.</a:t>
            </a:r>
          </a:p>
        </p:txBody>
      </p:sp>
      <p:sp>
        <p:nvSpPr>
          <p:cNvPr id="17" name="TextBox 16">
            <a:extLst>
              <a:ext uri="{FF2B5EF4-FFF2-40B4-BE49-F238E27FC236}">
                <a16:creationId xmlns:a16="http://schemas.microsoft.com/office/drawing/2014/main" id="{BECD0265-E288-0C1B-3D59-DFE856B43B9C}"/>
              </a:ext>
            </a:extLst>
          </p:cNvPr>
          <p:cNvSpPr txBox="1"/>
          <p:nvPr/>
        </p:nvSpPr>
        <p:spPr>
          <a:xfrm>
            <a:off x="3897834" y="1978075"/>
            <a:ext cx="702436" cy="646331"/>
          </a:xfrm>
          <a:prstGeom prst="rect">
            <a:avLst/>
          </a:prstGeom>
          <a:noFill/>
        </p:spPr>
        <p:txBody>
          <a:bodyPr wrap="none" rtlCol="0">
            <a:spAutoFit/>
          </a:bodyPr>
          <a:lstStyle/>
          <a:p>
            <a:r>
              <a:rPr lang="en-US" dirty="0"/>
              <a:t>n = </a:t>
            </a:r>
            <a:r>
              <a:rPr lang="en-US" dirty="0">
                <a:solidFill>
                  <a:srgbClr val="F8766D"/>
                </a:solidFill>
              </a:rPr>
              <a:t>6</a:t>
            </a:r>
            <a:r>
              <a:rPr lang="en-US" dirty="0"/>
              <a:t>,</a:t>
            </a:r>
          </a:p>
          <a:p>
            <a:r>
              <a:rPr lang="en-US" dirty="0">
                <a:solidFill>
                  <a:srgbClr val="06BFC4"/>
                </a:solidFill>
              </a:rPr>
              <a:t>14</a:t>
            </a:r>
          </a:p>
        </p:txBody>
      </p:sp>
      <p:sp>
        <p:nvSpPr>
          <p:cNvPr id="18" name="TextBox 17">
            <a:extLst>
              <a:ext uri="{FF2B5EF4-FFF2-40B4-BE49-F238E27FC236}">
                <a16:creationId xmlns:a16="http://schemas.microsoft.com/office/drawing/2014/main" id="{EA18297F-CDA9-0C50-1224-CD8925BEC023}"/>
              </a:ext>
            </a:extLst>
          </p:cNvPr>
          <p:cNvSpPr txBox="1"/>
          <p:nvPr/>
        </p:nvSpPr>
        <p:spPr>
          <a:xfrm>
            <a:off x="5305784" y="1978955"/>
            <a:ext cx="702436" cy="646331"/>
          </a:xfrm>
          <a:prstGeom prst="rect">
            <a:avLst/>
          </a:prstGeom>
          <a:noFill/>
        </p:spPr>
        <p:txBody>
          <a:bodyPr wrap="none" rtlCol="0">
            <a:spAutoFit/>
          </a:bodyPr>
          <a:lstStyle/>
          <a:p>
            <a:r>
              <a:rPr lang="en-US" dirty="0"/>
              <a:t>n = </a:t>
            </a:r>
            <a:r>
              <a:rPr lang="en-US" dirty="0">
                <a:solidFill>
                  <a:srgbClr val="F8766D"/>
                </a:solidFill>
              </a:rPr>
              <a:t>9</a:t>
            </a:r>
            <a:r>
              <a:rPr lang="en-US" dirty="0"/>
              <a:t>,</a:t>
            </a:r>
          </a:p>
          <a:p>
            <a:r>
              <a:rPr lang="en-US" dirty="0">
                <a:solidFill>
                  <a:srgbClr val="06BFC4"/>
                </a:solidFill>
              </a:rPr>
              <a:t>22</a:t>
            </a:r>
          </a:p>
        </p:txBody>
      </p:sp>
      <p:sp>
        <p:nvSpPr>
          <p:cNvPr id="19" name="TextBox 18">
            <a:extLst>
              <a:ext uri="{FF2B5EF4-FFF2-40B4-BE49-F238E27FC236}">
                <a16:creationId xmlns:a16="http://schemas.microsoft.com/office/drawing/2014/main" id="{C6E348BD-DAEA-7DC7-678F-DFF34569625F}"/>
              </a:ext>
            </a:extLst>
          </p:cNvPr>
          <p:cNvSpPr txBox="1"/>
          <p:nvPr/>
        </p:nvSpPr>
        <p:spPr>
          <a:xfrm>
            <a:off x="7516366" y="1978076"/>
            <a:ext cx="1053494" cy="646331"/>
          </a:xfrm>
          <a:prstGeom prst="rect">
            <a:avLst/>
          </a:prstGeom>
          <a:noFill/>
        </p:spPr>
        <p:txBody>
          <a:bodyPr wrap="none" rtlCol="0">
            <a:spAutoFit/>
          </a:bodyPr>
          <a:lstStyle/>
          <a:p>
            <a:r>
              <a:rPr lang="en-US" dirty="0"/>
              <a:t>n = </a:t>
            </a:r>
            <a:r>
              <a:rPr lang="en-US" dirty="0">
                <a:solidFill>
                  <a:srgbClr val="F8766D"/>
                </a:solidFill>
              </a:rPr>
              <a:t>1265</a:t>
            </a:r>
            <a:r>
              <a:rPr lang="en-US" dirty="0"/>
              <a:t>,</a:t>
            </a:r>
          </a:p>
          <a:p>
            <a:r>
              <a:rPr lang="en-US" dirty="0">
                <a:solidFill>
                  <a:srgbClr val="06BFC4"/>
                </a:solidFill>
              </a:rPr>
              <a:t>1422</a:t>
            </a:r>
          </a:p>
        </p:txBody>
      </p:sp>
      <p:sp>
        <p:nvSpPr>
          <p:cNvPr id="20" name="TextBox 19">
            <a:extLst>
              <a:ext uri="{FF2B5EF4-FFF2-40B4-BE49-F238E27FC236}">
                <a16:creationId xmlns:a16="http://schemas.microsoft.com/office/drawing/2014/main" id="{C2A2D08C-5A03-D112-BAC8-18E2660FA5F6}"/>
              </a:ext>
            </a:extLst>
          </p:cNvPr>
          <p:cNvSpPr txBox="1"/>
          <p:nvPr/>
        </p:nvSpPr>
        <p:spPr>
          <a:xfrm>
            <a:off x="6469802" y="1976735"/>
            <a:ext cx="819455" cy="646331"/>
          </a:xfrm>
          <a:prstGeom prst="rect">
            <a:avLst/>
          </a:prstGeom>
          <a:noFill/>
        </p:spPr>
        <p:txBody>
          <a:bodyPr wrap="none" rtlCol="0">
            <a:spAutoFit/>
          </a:bodyPr>
          <a:lstStyle/>
          <a:p>
            <a:r>
              <a:rPr lang="en-US" dirty="0"/>
              <a:t>n = </a:t>
            </a:r>
            <a:r>
              <a:rPr lang="en-US" dirty="0">
                <a:solidFill>
                  <a:srgbClr val="F8766D"/>
                </a:solidFill>
              </a:rPr>
              <a:t>13</a:t>
            </a:r>
            <a:r>
              <a:rPr lang="en-US" dirty="0"/>
              <a:t>,</a:t>
            </a:r>
          </a:p>
          <a:p>
            <a:r>
              <a:rPr lang="en-US" dirty="0">
                <a:solidFill>
                  <a:srgbClr val="06BFC4"/>
                </a:solidFill>
              </a:rPr>
              <a:t>39</a:t>
            </a:r>
          </a:p>
        </p:txBody>
      </p:sp>
    </p:spTree>
    <p:extLst>
      <p:ext uri="{BB962C8B-B14F-4D97-AF65-F5344CB8AC3E}">
        <p14:creationId xmlns:p14="http://schemas.microsoft.com/office/powerpoint/2010/main" val="251382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Within highly expanded CD8 TEMs in those developing </a:t>
            </a:r>
            <a:r>
              <a:rPr lang="en-US" dirty="0" err="1"/>
              <a:t>irAEs</a:t>
            </a:r>
            <a:r>
              <a:rPr lang="en-US" dirty="0"/>
              <a:t>…</a:t>
            </a:r>
          </a:p>
          <a:p>
            <a:pPr lvl="1"/>
            <a:r>
              <a:rPr lang="en-US" dirty="0"/>
              <a:t>slightly longer CDR3Bs</a:t>
            </a:r>
          </a:p>
          <a:p>
            <a:pPr lvl="1"/>
            <a:r>
              <a:rPr lang="en-US" dirty="0"/>
              <a:t>less </a:t>
            </a:r>
            <a:r>
              <a:rPr lang="en-US" dirty="0" err="1"/>
              <a:t>germlike</a:t>
            </a:r>
            <a:r>
              <a:rPr lang="en-US" dirty="0"/>
              <a:t>-like TRBs</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381362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193543" cy="2574606"/>
          </a:xfrm>
        </p:spPr>
        <p:txBody>
          <a:bodyPr>
            <a:normAutofit/>
          </a:bodyPr>
          <a:lstStyle/>
          <a:p>
            <a:r>
              <a:rPr lang="en-US" dirty="0"/>
              <a:t>Especially given differences from BRI data conclusions, want to see if findings from this dataset are recapitulated in another dataset (</a:t>
            </a:r>
            <a:r>
              <a:rPr lang="en-US" b="0" i="0" u="none" strike="noStrike" dirty="0">
                <a:solidFill>
                  <a:srgbClr val="212121"/>
                </a:solidFill>
                <a:effectLst/>
              </a:rPr>
              <a:t>PMID37196065)</a:t>
            </a:r>
          </a:p>
        </p:txBody>
      </p:sp>
      <p:pic>
        <p:nvPicPr>
          <p:cNvPr id="4" name="Picture 3">
            <a:extLst>
              <a:ext uri="{FF2B5EF4-FFF2-40B4-BE49-F238E27FC236}">
                <a16:creationId xmlns:a16="http://schemas.microsoft.com/office/drawing/2014/main" id="{C83C2256-D045-EC6A-676F-8E9293EBD3F4}"/>
              </a:ext>
            </a:extLst>
          </p:cNvPr>
          <p:cNvPicPr>
            <a:picLocks noChangeAspect="1"/>
          </p:cNvPicPr>
          <p:nvPr/>
        </p:nvPicPr>
        <p:blipFill>
          <a:blip r:embed="rId3"/>
          <a:stretch>
            <a:fillRect/>
          </a:stretch>
        </p:blipFill>
        <p:spPr>
          <a:xfrm>
            <a:off x="838200" y="4493895"/>
            <a:ext cx="4927600" cy="2298700"/>
          </a:xfrm>
          <a:prstGeom prst="rect">
            <a:avLst/>
          </a:prstGeom>
        </p:spPr>
      </p:pic>
      <p:pic>
        <p:nvPicPr>
          <p:cNvPr id="5" name="Picture 4">
            <a:extLst>
              <a:ext uri="{FF2B5EF4-FFF2-40B4-BE49-F238E27FC236}">
                <a16:creationId xmlns:a16="http://schemas.microsoft.com/office/drawing/2014/main" id="{333DD2F2-5BF2-ED8B-A3FC-45858F780540}"/>
              </a:ext>
            </a:extLst>
          </p:cNvPr>
          <p:cNvPicPr>
            <a:picLocks noChangeAspect="1"/>
          </p:cNvPicPr>
          <p:nvPr/>
        </p:nvPicPr>
        <p:blipFill>
          <a:blip r:embed="rId4"/>
          <a:stretch>
            <a:fillRect/>
          </a:stretch>
        </p:blipFill>
        <p:spPr>
          <a:xfrm>
            <a:off x="5940303" y="593724"/>
            <a:ext cx="6192777" cy="5948967"/>
          </a:xfrm>
          <a:prstGeom prst="rect">
            <a:avLst/>
          </a:prstGeom>
        </p:spPr>
      </p:pic>
    </p:spTree>
    <p:extLst>
      <p:ext uri="{BB962C8B-B14F-4D97-AF65-F5344CB8AC3E}">
        <p14:creationId xmlns:p14="http://schemas.microsoft.com/office/powerpoint/2010/main" val="3089192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b="1" dirty="0"/>
              <a:t>Peter </a:t>
            </a:r>
            <a:r>
              <a:rPr lang="en-US" b="1" dirty="0" err="1"/>
              <a:t>Linsley</a:t>
            </a:r>
            <a:endParaRPr lang="en-US" b="1" dirty="0"/>
          </a:p>
          <a:p>
            <a:r>
              <a:rPr lang="en-US" dirty="0"/>
              <a:t>Bioinformatics group</a:t>
            </a:r>
          </a:p>
          <a:p>
            <a:pPr lvl="1"/>
            <a:r>
              <a:rPr lang="en-US" dirty="0"/>
              <a:t>Erin Witkop</a:t>
            </a:r>
          </a:p>
          <a:p>
            <a:pPr lvl="1"/>
            <a:r>
              <a:rPr lang="en-US" dirty="0"/>
              <a:t>Alex Hu</a:t>
            </a:r>
          </a:p>
          <a:p>
            <a:pPr lvl="1"/>
            <a:r>
              <a:rPr lang="en-US" dirty="0"/>
              <a:t>Thomas Edwards</a:t>
            </a:r>
          </a:p>
          <a:p>
            <a:pPr lvl="1"/>
            <a:r>
              <a:rPr lang="en-US" dirty="0"/>
              <a:t>Matt Lawrence</a:t>
            </a:r>
          </a:p>
          <a:p>
            <a:pPr lvl="1"/>
            <a:r>
              <a:rPr lang="en-US" dirty="0"/>
              <a:t>Matt </a:t>
            </a:r>
            <a:r>
              <a:rPr lang="en-US" dirty="0" err="1"/>
              <a:t>Dufort</a:t>
            </a:r>
            <a:endParaRPr lang="en-US" dirty="0"/>
          </a:p>
          <a:p>
            <a:pPr lvl="1"/>
            <a:r>
              <a:rPr lang="en-US" dirty="0"/>
              <a:t>Hannah </a:t>
            </a:r>
            <a:r>
              <a:rPr lang="en-US" dirty="0" err="1"/>
              <a:t>DeBerg</a:t>
            </a:r>
            <a:endParaRPr lang="en-US" dirty="0"/>
          </a:p>
        </p:txBody>
      </p:sp>
    </p:spTree>
    <p:extLst>
      <p:ext uri="{BB962C8B-B14F-4D97-AF65-F5344CB8AC3E}">
        <p14:creationId xmlns:p14="http://schemas.microsoft.com/office/powerpoint/2010/main" val="315535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7E6674F4-9D53-AF43-A344-19B4797891ED}"/>
              </a:ext>
            </a:extLst>
          </p:cNvPr>
          <p:cNvPicPr>
            <a:picLocks noChangeAspect="1"/>
          </p:cNvPicPr>
          <p:nvPr/>
        </p:nvPicPr>
        <p:blipFill>
          <a:blip r:embed="rId3"/>
          <a:stretch>
            <a:fillRect/>
          </a:stretch>
        </p:blipFill>
        <p:spPr>
          <a:xfrm>
            <a:off x="2352040" y="1722141"/>
            <a:ext cx="7772400" cy="4632917"/>
          </a:xfrm>
          <a:prstGeom prst="rect">
            <a:avLst/>
          </a:prstGeom>
        </p:spPr>
      </p:pic>
      <p:sp>
        <p:nvSpPr>
          <p:cNvPr id="6" name="TextBox 5">
            <a:extLst>
              <a:ext uri="{FF2B5EF4-FFF2-40B4-BE49-F238E27FC236}">
                <a16:creationId xmlns:a16="http://schemas.microsoft.com/office/drawing/2014/main" id="{4B0A5D51-8C01-EA4B-19C5-03FE9DCAD716}"/>
              </a:ext>
            </a:extLst>
          </p:cNvPr>
          <p:cNvSpPr txBox="1"/>
          <p:nvPr/>
        </p:nvSpPr>
        <p:spPr>
          <a:xfrm rot="16200000">
            <a:off x="1511244" y="26509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061801A9-4595-C584-8E83-3C345FE00E31}"/>
              </a:ext>
            </a:extLst>
          </p:cNvPr>
          <p:cNvSpPr txBox="1"/>
          <p:nvPr/>
        </p:nvSpPr>
        <p:spPr>
          <a:xfrm>
            <a:off x="477453" y="3339735"/>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B4859D34-E296-FECA-774D-D6654C9BADC2}"/>
              </a:ext>
            </a:extLst>
          </p:cNvPr>
          <p:cNvSpPr txBox="1"/>
          <p:nvPr/>
        </p:nvSpPr>
        <p:spPr>
          <a:xfrm rot="5400000">
            <a:off x="1490923" y="44605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D5ED61C-67AE-75BD-A17E-D00C97DA26CA}"/>
              </a:ext>
            </a:extLst>
          </p:cNvPr>
          <p:cNvSpPr txBox="1"/>
          <p:nvPr/>
        </p:nvSpPr>
        <p:spPr>
          <a:xfrm>
            <a:off x="477452" y="3797534"/>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92010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Patient demographics</a:t>
            </a:r>
          </a:p>
        </p:txBody>
      </p:sp>
      <p:pic>
        <p:nvPicPr>
          <p:cNvPr id="4" name="Picture 3">
            <a:extLst>
              <a:ext uri="{FF2B5EF4-FFF2-40B4-BE49-F238E27FC236}">
                <a16:creationId xmlns:a16="http://schemas.microsoft.com/office/drawing/2014/main" id="{D3DC0833-4764-8B46-6891-E5D733A49A4D}"/>
              </a:ext>
            </a:extLst>
          </p:cNvPr>
          <p:cNvPicPr>
            <a:picLocks noChangeAspect="1"/>
          </p:cNvPicPr>
          <p:nvPr/>
        </p:nvPicPr>
        <p:blipFill>
          <a:blip r:embed="rId3"/>
          <a:stretch>
            <a:fillRect/>
          </a:stretch>
        </p:blipFill>
        <p:spPr>
          <a:xfrm>
            <a:off x="5420360" y="79390"/>
            <a:ext cx="5933440" cy="6778610"/>
          </a:xfrm>
          <a:prstGeom prst="rect">
            <a:avLst/>
          </a:prstGeom>
        </p:spPr>
      </p:pic>
    </p:spTree>
    <p:extLst>
      <p:ext uri="{BB962C8B-B14F-4D97-AF65-F5344CB8AC3E}">
        <p14:creationId xmlns:p14="http://schemas.microsoft.com/office/powerpoint/2010/main" val="235181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Specific patient info</a:t>
            </a:r>
          </a:p>
        </p:txBody>
      </p:sp>
      <p:pic>
        <p:nvPicPr>
          <p:cNvPr id="3" name="Picture 2">
            <a:extLst>
              <a:ext uri="{FF2B5EF4-FFF2-40B4-BE49-F238E27FC236}">
                <a16:creationId xmlns:a16="http://schemas.microsoft.com/office/drawing/2014/main" id="{17F8DB65-5E8B-4225-02D5-AE809D49AA40}"/>
              </a:ext>
            </a:extLst>
          </p:cNvPr>
          <p:cNvPicPr>
            <a:picLocks noChangeAspect="1"/>
          </p:cNvPicPr>
          <p:nvPr/>
        </p:nvPicPr>
        <p:blipFill>
          <a:blip r:embed="rId3"/>
          <a:stretch>
            <a:fillRect/>
          </a:stretch>
        </p:blipFill>
        <p:spPr>
          <a:xfrm>
            <a:off x="1" y="2173370"/>
            <a:ext cx="4320454" cy="4684630"/>
          </a:xfrm>
          <a:prstGeom prst="rect">
            <a:avLst/>
          </a:prstGeom>
        </p:spPr>
      </p:pic>
      <p:pic>
        <p:nvPicPr>
          <p:cNvPr id="5" name="Picture 4">
            <a:extLst>
              <a:ext uri="{FF2B5EF4-FFF2-40B4-BE49-F238E27FC236}">
                <a16:creationId xmlns:a16="http://schemas.microsoft.com/office/drawing/2014/main" id="{C4B21675-4553-933C-410A-C46B7ED20513}"/>
              </a:ext>
            </a:extLst>
          </p:cNvPr>
          <p:cNvPicPr>
            <a:picLocks noChangeAspect="1"/>
          </p:cNvPicPr>
          <p:nvPr/>
        </p:nvPicPr>
        <p:blipFill>
          <a:blip r:embed="rId4"/>
          <a:stretch>
            <a:fillRect/>
          </a:stretch>
        </p:blipFill>
        <p:spPr>
          <a:xfrm>
            <a:off x="4367473" y="1919288"/>
            <a:ext cx="3750165" cy="4938712"/>
          </a:xfrm>
          <a:prstGeom prst="rect">
            <a:avLst/>
          </a:prstGeom>
        </p:spPr>
      </p:pic>
      <p:pic>
        <p:nvPicPr>
          <p:cNvPr id="6" name="Picture 5">
            <a:extLst>
              <a:ext uri="{FF2B5EF4-FFF2-40B4-BE49-F238E27FC236}">
                <a16:creationId xmlns:a16="http://schemas.microsoft.com/office/drawing/2014/main" id="{FDB9FC0F-0183-626B-6C50-5589F3D84576}"/>
              </a:ext>
            </a:extLst>
          </p:cNvPr>
          <p:cNvPicPr>
            <a:picLocks noChangeAspect="1"/>
          </p:cNvPicPr>
          <p:nvPr/>
        </p:nvPicPr>
        <p:blipFill>
          <a:blip r:embed="rId5"/>
          <a:stretch>
            <a:fillRect/>
          </a:stretch>
        </p:blipFill>
        <p:spPr>
          <a:xfrm>
            <a:off x="8164656" y="3429000"/>
            <a:ext cx="3969816" cy="3429000"/>
          </a:xfrm>
          <a:prstGeom prst="rect">
            <a:avLst/>
          </a:prstGeom>
        </p:spPr>
      </p:pic>
    </p:spTree>
    <p:extLst>
      <p:ext uri="{BB962C8B-B14F-4D97-AF65-F5344CB8AC3E}">
        <p14:creationId xmlns:p14="http://schemas.microsoft.com/office/powerpoint/2010/main" val="12279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Not all patients are represented in top clonotypes</a:t>
            </a:r>
          </a:p>
        </p:txBody>
      </p:sp>
      <p:pic>
        <p:nvPicPr>
          <p:cNvPr id="3" name="Picture 2">
            <a:extLst>
              <a:ext uri="{FF2B5EF4-FFF2-40B4-BE49-F238E27FC236}">
                <a16:creationId xmlns:a16="http://schemas.microsoft.com/office/drawing/2014/main" id="{AE54ABCC-8FF5-44BD-4FF6-1B3EE40AD395}"/>
              </a:ext>
            </a:extLst>
          </p:cNvPr>
          <p:cNvPicPr>
            <a:picLocks noChangeAspect="1"/>
          </p:cNvPicPr>
          <p:nvPr/>
        </p:nvPicPr>
        <p:blipFill>
          <a:blip r:embed="rId3"/>
          <a:stretch>
            <a:fillRect/>
          </a:stretch>
        </p:blipFill>
        <p:spPr>
          <a:xfrm>
            <a:off x="6054363" y="2070564"/>
            <a:ext cx="6076677" cy="3685711"/>
          </a:xfrm>
          <a:prstGeom prst="rect">
            <a:avLst/>
          </a:prstGeom>
        </p:spPr>
      </p:pic>
      <p:pic>
        <p:nvPicPr>
          <p:cNvPr id="4" name="Picture 3">
            <a:extLst>
              <a:ext uri="{FF2B5EF4-FFF2-40B4-BE49-F238E27FC236}">
                <a16:creationId xmlns:a16="http://schemas.microsoft.com/office/drawing/2014/main" id="{0B64C6A3-2390-1D29-4A2A-AC4E5DCADB44}"/>
              </a:ext>
            </a:extLst>
          </p:cNvPr>
          <p:cNvPicPr>
            <a:picLocks noChangeAspect="1"/>
          </p:cNvPicPr>
          <p:nvPr/>
        </p:nvPicPr>
        <p:blipFill>
          <a:blip r:embed="rId4"/>
          <a:stretch>
            <a:fillRect/>
          </a:stretch>
        </p:blipFill>
        <p:spPr>
          <a:xfrm>
            <a:off x="66039" y="1919288"/>
            <a:ext cx="6076677" cy="3836987"/>
          </a:xfrm>
          <a:prstGeom prst="rect">
            <a:avLst/>
          </a:prstGeom>
        </p:spPr>
      </p:pic>
    </p:spTree>
    <p:extLst>
      <p:ext uri="{BB962C8B-B14F-4D97-AF65-F5344CB8AC3E}">
        <p14:creationId xmlns:p14="http://schemas.microsoft.com/office/powerpoint/2010/main" val="151489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RNA phenotype of cells with longest and shortest TRB CDR3s likely very similar</a:t>
            </a:r>
          </a:p>
        </p:txBody>
      </p:sp>
      <p:pic>
        <p:nvPicPr>
          <p:cNvPr id="8" name="Picture 7">
            <a:extLst>
              <a:ext uri="{FF2B5EF4-FFF2-40B4-BE49-F238E27FC236}">
                <a16:creationId xmlns:a16="http://schemas.microsoft.com/office/drawing/2014/main" id="{D03663A2-F8D1-B6C3-531D-DB9DD716E1D5}"/>
              </a:ext>
            </a:extLst>
          </p:cNvPr>
          <p:cNvPicPr>
            <a:picLocks noChangeAspect="1"/>
          </p:cNvPicPr>
          <p:nvPr/>
        </p:nvPicPr>
        <p:blipFill>
          <a:blip r:embed="rId3"/>
          <a:stretch>
            <a:fillRect/>
          </a:stretch>
        </p:blipFill>
        <p:spPr>
          <a:xfrm>
            <a:off x="1610360" y="1767395"/>
            <a:ext cx="7772400" cy="4737356"/>
          </a:xfrm>
          <a:prstGeom prst="rect">
            <a:avLst/>
          </a:prstGeom>
        </p:spPr>
      </p:pic>
    </p:spTree>
    <p:extLst>
      <p:ext uri="{BB962C8B-B14F-4D97-AF65-F5344CB8AC3E}">
        <p14:creationId xmlns:p14="http://schemas.microsoft.com/office/powerpoint/2010/main" val="14248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6D13063-5843-8710-C7CE-716C7FBA4392}"/>
              </a:ext>
            </a:extLst>
          </p:cNvPr>
          <p:cNvSpPr txBox="1"/>
          <p:nvPr/>
        </p:nvSpPr>
        <p:spPr>
          <a:xfrm>
            <a:off x="2443767" y="6432422"/>
            <a:ext cx="683232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pic>
        <p:nvPicPr>
          <p:cNvPr id="21" name="Picture 20">
            <a:extLst>
              <a:ext uri="{FF2B5EF4-FFF2-40B4-BE49-F238E27FC236}">
                <a16:creationId xmlns:a16="http://schemas.microsoft.com/office/drawing/2014/main" id="{4EA51C2A-6933-9DEB-322A-B76087477011}"/>
              </a:ext>
            </a:extLst>
          </p:cNvPr>
          <p:cNvPicPr>
            <a:picLocks noChangeAspect="1"/>
          </p:cNvPicPr>
          <p:nvPr/>
        </p:nvPicPr>
        <p:blipFill>
          <a:blip r:embed="rId3"/>
          <a:stretch>
            <a:fillRect/>
          </a:stretch>
        </p:blipFill>
        <p:spPr>
          <a:xfrm>
            <a:off x="2144458" y="1699714"/>
            <a:ext cx="7772400" cy="4629646"/>
          </a:xfrm>
          <a:prstGeom prst="rect">
            <a:avLst/>
          </a:prstGeom>
        </p:spPr>
      </p:pic>
      <p:sp>
        <p:nvSpPr>
          <p:cNvPr id="22" name="TextBox 21">
            <a:extLst>
              <a:ext uri="{FF2B5EF4-FFF2-40B4-BE49-F238E27FC236}">
                <a16:creationId xmlns:a16="http://schemas.microsoft.com/office/drawing/2014/main" id="{7C1F9345-83BA-0432-7AA6-3F75A054D3C5}"/>
              </a:ext>
            </a:extLst>
          </p:cNvPr>
          <p:cNvSpPr txBox="1"/>
          <p:nvPr/>
        </p:nvSpPr>
        <p:spPr>
          <a:xfrm>
            <a:off x="3307554" y="3422576"/>
            <a:ext cx="1396310" cy="307777"/>
          </a:xfrm>
          <a:prstGeom prst="rect">
            <a:avLst/>
          </a:prstGeom>
          <a:noFill/>
        </p:spPr>
        <p:txBody>
          <a:bodyPr wrap="square" rtlCol="0">
            <a:spAutoFit/>
          </a:bodyPr>
          <a:lstStyle/>
          <a:p>
            <a:r>
              <a:rPr lang="en-US" sz="1400" dirty="0"/>
              <a:t>n =</a:t>
            </a:r>
            <a:r>
              <a:rPr lang="en-US" sz="1400" dirty="0">
                <a:solidFill>
                  <a:srgbClr val="F8766D"/>
                </a:solidFill>
              </a:rPr>
              <a:t> 3764</a:t>
            </a:r>
            <a:r>
              <a:rPr lang="en-US" sz="1400" dirty="0"/>
              <a:t>, </a:t>
            </a:r>
            <a:r>
              <a:rPr lang="en-US" sz="1400" dirty="0">
                <a:solidFill>
                  <a:srgbClr val="06BFC4"/>
                </a:solidFill>
              </a:rPr>
              <a:t>6291</a:t>
            </a:r>
          </a:p>
        </p:txBody>
      </p:sp>
      <p:sp>
        <p:nvSpPr>
          <p:cNvPr id="23" name="TextBox 22">
            <a:extLst>
              <a:ext uri="{FF2B5EF4-FFF2-40B4-BE49-F238E27FC236}">
                <a16:creationId xmlns:a16="http://schemas.microsoft.com/office/drawing/2014/main" id="{4CD8E0B9-15B5-CD52-1EE5-A5E8BEC30B65}"/>
              </a:ext>
            </a:extLst>
          </p:cNvPr>
          <p:cNvSpPr txBox="1"/>
          <p:nvPr/>
        </p:nvSpPr>
        <p:spPr>
          <a:xfrm>
            <a:off x="4697540" y="3424447"/>
            <a:ext cx="1396310" cy="307777"/>
          </a:xfrm>
          <a:prstGeom prst="rect">
            <a:avLst/>
          </a:prstGeom>
          <a:noFill/>
        </p:spPr>
        <p:txBody>
          <a:bodyPr wrap="square" rtlCol="0">
            <a:spAutoFit/>
          </a:bodyPr>
          <a:lstStyle/>
          <a:p>
            <a:r>
              <a:rPr lang="en-US" sz="1400" dirty="0">
                <a:solidFill>
                  <a:srgbClr val="F8766D"/>
                </a:solidFill>
              </a:rPr>
              <a:t>1265</a:t>
            </a:r>
            <a:r>
              <a:rPr lang="en-US" sz="1400" dirty="0"/>
              <a:t>, </a:t>
            </a:r>
            <a:r>
              <a:rPr lang="en-US" sz="1400" dirty="0">
                <a:solidFill>
                  <a:srgbClr val="06BFC4"/>
                </a:solidFill>
              </a:rPr>
              <a:t>1420</a:t>
            </a:r>
          </a:p>
        </p:txBody>
      </p:sp>
      <p:sp>
        <p:nvSpPr>
          <p:cNvPr id="24" name="TextBox 23">
            <a:extLst>
              <a:ext uri="{FF2B5EF4-FFF2-40B4-BE49-F238E27FC236}">
                <a16:creationId xmlns:a16="http://schemas.microsoft.com/office/drawing/2014/main" id="{E7E36D8B-8C8E-7057-9A7C-DDB6D3B2303C}"/>
              </a:ext>
            </a:extLst>
          </p:cNvPr>
          <p:cNvSpPr txBox="1"/>
          <p:nvPr/>
        </p:nvSpPr>
        <p:spPr>
          <a:xfrm>
            <a:off x="6584316" y="3423100"/>
            <a:ext cx="1396310" cy="307777"/>
          </a:xfrm>
          <a:prstGeom prst="rect">
            <a:avLst/>
          </a:prstGeom>
          <a:noFill/>
        </p:spPr>
        <p:txBody>
          <a:bodyPr wrap="square" rtlCol="0">
            <a:spAutoFit/>
          </a:bodyPr>
          <a:lstStyle/>
          <a:p>
            <a:r>
              <a:rPr lang="en-US" sz="1400" dirty="0">
                <a:solidFill>
                  <a:srgbClr val="F8766D"/>
                </a:solidFill>
              </a:rPr>
              <a:t>1780</a:t>
            </a:r>
            <a:r>
              <a:rPr lang="en-US" sz="1400" dirty="0"/>
              <a:t>, </a:t>
            </a:r>
            <a:r>
              <a:rPr lang="en-US" sz="1400" dirty="0">
                <a:solidFill>
                  <a:srgbClr val="06BFC4"/>
                </a:solidFill>
              </a:rPr>
              <a:t>3683</a:t>
            </a:r>
          </a:p>
        </p:txBody>
      </p:sp>
      <p:sp>
        <p:nvSpPr>
          <p:cNvPr id="25" name="TextBox 24">
            <a:extLst>
              <a:ext uri="{FF2B5EF4-FFF2-40B4-BE49-F238E27FC236}">
                <a16:creationId xmlns:a16="http://schemas.microsoft.com/office/drawing/2014/main" id="{86573FEF-1490-00AB-7F3D-668EE3D5C18E}"/>
              </a:ext>
            </a:extLst>
          </p:cNvPr>
          <p:cNvSpPr txBox="1"/>
          <p:nvPr/>
        </p:nvSpPr>
        <p:spPr>
          <a:xfrm>
            <a:off x="7814811" y="3424971"/>
            <a:ext cx="1396310" cy="307777"/>
          </a:xfrm>
          <a:prstGeom prst="rect">
            <a:avLst/>
          </a:prstGeom>
          <a:noFill/>
        </p:spPr>
        <p:txBody>
          <a:bodyPr wrap="square" rtlCol="0">
            <a:spAutoFit/>
          </a:bodyPr>
          <a:lstStyle/>
          <a:p>
            <a:r>
              <a:rPr lang="en-US" sz="1400" dirty="0">
                <a:solidFill>
                  <a:srgbClr val="F8766D"/>
                </a:solidFill>
              </a:rPr>
              <a:t>25</a:t>
            </a:r>
            <a:r>
              <a:rPr lang="en-US" sz="1400" dirty="0"/>
              <a:t>, </a:t>
            </a:r>
            <a:r>
              <a:rPr lang="en-US" sz="1400" dirty="0">
                <a:solidFill>
                  <a:srgbClr val="06BFC4"/>
                </a:solidFill>
              </a:rPr>
              <a:t>56</a:t>
            </a:r>
          </a:p>
        </p:txBody>
      </p:sp>
      <p:sp>
        <p:nvSpPr>
          <p:cNvPr id="26" name="TextBox 25">
            <a:extLst>
              <a:ext uri="{FF2B5EF4-FFF2-40B4-BE49-F238E27FC236}">
                <a16:creationId xmlns:a16="http://schemas.microsoft.com/office/drawing/2014/main" id="{72D095CE-F33E-25D8-07D3-5D118E57F34B}"/>
              </a:ext>
            </a:extLst>
          </p:cNvPr>
          <p:cNvSpPr txBox="1"/>
          <p:nvPr/>
        </p:nvSpPr>
        <p:spPr>
          <a:xfrm>
            <a:off x="3393223" y="5987421"/>
            <a:ext cx="1396310" cy="307777"/>
          </a:xfrm>
          <a:prstGeom prst="rect">
            <a:avLst/>
          </a:prstGeom>
          <a:noFill/>
        </p:spPr>
        <p:txBody>
          <a:bodyPr wrap="square" rtlCol="0">
            <a:spAutoFit/>
          </a:bodyPr>
          <a:lstStyle/>
          <a:p>
            <a:r>
              <a:rPr lang="en-US" sz="1400" dirty="0"/>
              <a:t>n =</a:t>
            </a:r>
            <a:r>
              <a:rPr lang="en-US" sz="1400" dirty="0">
                <a:solidFill>
                  <a:srgbClr val="F8766D"/>
                </a:solidFill>
              </a:rPr>
              <a:t> 3014</a:t>
            </a:r>
            <a:r>
              <a:rPr lang="en-US" sz="1400" dirty="0"/>
              <a:t>, </a:t>
            </a:r>
            <a:r>
              <a:rPr lang="en-US" sz="1400" dirty="0">
                <a:solidFill>
                  <a:srgbClr val="06BFC4"/>
                </a:solidFill>
              </a:rPr>
              <a:t>4106</a:t>
            </a:r>
          </a:p>
        </p:txBody>
      </p:sp>
      <p:sp>
        <p:nvSpPr>
          <p:cNvPr id="27" name="TextBox 26">
            <a:extLst>
              <a:ext uri="{FF2B5EF4-FFF2-40B4-BE49-F238E27FC236}">
                <a16:creationId xmlns:a16="http://schemas.microsoft.com/office/drawing/2014/main" id="{0FA9E04B-63A4-5117-C96C-F7B4467EF846}"/>
              </a:ext>
            </a:extLst>
          </p:cNvPr>
          <p:cNvSpPr txBox="1"/>
          <p:nvPr/>
        </p:nvSpPr>
        <p:spPr>
          <a:xfrm>
            <a:off x="4666247" y="5978659"/>
            <a:ext cx="1396310" cy="307777"/>
          </a:xfrm>
          <a:prstGeom prst="rect">
            <a:avLst/>
          </a:prstGeom>
          <a:noFill/>
        </p:spPr>
        <p:txBody>
          <a:bodyPr wrap="square" rtlCol="0">
            <a:spAutoFit/>
          </a:bodyPr>
          <a:lstStyle/>
          <a:p>
            <a:r>
              <a:rPr lang="en-US" sz="1400" dirty="0">
                <a:solidFill>
                  <a:srgbClr val="F8766D"/>
                </a:solidFill>
              </a:rPr>
              <a:t>1205</a:t>
            </a:r>
            <a:r>
              <a:rPr lang="en-US" sz="1400" dirty="0"/>
              <a:t>, </a:t>
            </a:r>
            <a:r>
              <a:rPr lang="en-US" sz="1400" dirty="0">
                <a:solidFill>
                  <a:srgbClr val="06BFC4"/>
                </a:solidFill>
              </a:rPr>
              <a:t>1339</a:t>
            </a:r>
          </a:p>
        </p:txBody>
      </p:sp>
      <p:sp>
        <p:nvSpPr>
          <p:cNvPr id="28" name="TextBox 27">
            <a:extLst>
              <a:ext uri="{FF2B5EF4-FFF2-40B4-BE49-F238E27FC236}">
                <a16:creationId xmlns:a16="http://schemas.microsoft.com/office/drawing/2014/main" id="{7D734357-ED13-E100-6FFA-6EB457F1F8E3}"/>
              </a:ext>
            </a:extLst>
          </p:cNvPr>
          <p:cNvSpPr txBox="1"/>
          <p:nvPr/>
        </p:nvSpPr>
        <p:spPr>
          <a:xfrm>
            <a:off x="6612557" y="6002188"/>
            <a:ext cx="1396310" cy="307777"/>
          </a:xfrm>
          <a:prstGeom prst="rect">
            <a:avLst/>
          </a:prstGeom>
          <a:noFill/>
        </p:spPr>
        <p:txBody>
          <a:bodyPr wrap="square" rtlCol="0">
            <a:spAutoFit/>
          </a:bodyPr>
          <a:lstStyle/>
          <a:p>
            <a:r>
              <a:rPr lang="en-US" sz="1400" dirty="0">
                <a:solidFill>
                  <a:srgbClr val="F8766D"/>
                </a:solidFill>
              </a:rPr>
              <a:t>750</a:t>
            </a:r>
            <a:r>
              <a:rPr lang="en-US" sz="1400" dirty="0"/>
              <a:t>, </a:t>
            </a:r>
            <a:r>
              <a:rPr lang="en-US" sz="1400" dirty="0">
                <a:solidFill>
                  <a:srgbClr val="06BFC4"/>
                </a:solidFill>
              </a:rPr>
              <a:t>2185</a:t>
            </a:r>
          </a:p>
        </p:txBody>
      </p:sp>
      <p:sp>
        <p:nvSpPr>
          <p:cNvPr id="29" name="TextBox 28">
            <a:extLst>
              <a:ext uri="{FF2B5EF4-FFF2-40B4-BE49-F238E27FC236}">
                <a16:creationId xmlns:a16="http://schemas.microsoft.com/office/drawing/2014/main" id="{0FD9F61C-40C6-CE62-C796-ED350FC083EC}"/>
              </a:ext>
            </a:extLst>
          </p:cNvPr>
          <p:cNvSpPr txBox="1"/>
          <p:nvPr/>
        </p:nvSpPr>
        <p:spPr>
          <a:xfrm>
            <a:off x="7789888" y="5982793"/>
            <a:ext cx="1396310" cy="307777"/>
          </a:xfrm>
          <a:prstGeom prst="rect">
            <a:avLst/>
          </a:prstGeom>
          <a:noFill/>
        </p:spPr>
        <p:txBody>
          <a:bodyPr wrap="square" rtlCol="0">
            <a:spAutoFit/>
          </a:bodyPr>
          <a:lstStyle/>
          <a:p>
            <a:r>
              <a:rPr lang="en-US" sz="1400" dirty="0">
                <a:solidFill>
                  <a:srgbClr val="F8766D"/>
                </a:solidFill>
              </a:rPr>
              <a:t>61</a:t>
            </a:r>
            <a:r>
              <a:rPr lang="en-US" sz="1400" dirty="0"/>
              <a:t>, </a:t>
            </a:r>
            <a:r>
              <a:rPr lang="en-US" sz="1400" dirty="0">
                <a:solidFill>
                  <a:srgbClr val="06BFC4"/>
                </a:solidFill>
              </a:rPr>
              <a:t>88</a:t>
            </a:r>
          </a:p>
        </p:txBody>
      </p:sp>
      <p:sp>
        <p:nvSpPr>
          <p:cNvPr id="31" name="TextBox 30">
            <a:extLst>
              <a:ext uri="{FF2B5EF4-FFF2-40B4-BE49-F238E27FC236}">
                <a16:creationId xmlns:a16="http://schemas.microsoft.com/office/drawing/2014/main" id="{C712BE6A-99D1-4B75-4413-8C2FEEB456E9}"/>
              </a:ext>
            </a:extLst>
          </p:cNvPr>
          <p:cNvSpPr txBox="1"/>
          <p:nvPr/>
        </p:nvSpPr>
        <p:spPr>
          <a:xfrm>
            <a:off x="4888336" y="2232821"/>
            <a:ext cx="511679" cy="369332"/>
          </a:xfrm>
          <a:prstGeom prst="rect">
            <a:avLst/>
          </a:prstGeom>
          <a:noFill/>
        </p:spPr>
        <p:txBody>
          <a:bodyPr wrap="none" rtlCol="0">
            <a:spAutoFit/>
          </a:bodyPr>
          <a:lstStyle/>
          <a:p>
            <a:r>
              <a:rPr lang="en-US" dirty="0" err="1"/>
              <a:t>n.s</a:t>
            </a:r>
            <a:r>
              <a:rPr lang="en-US" dirty="0"/>
              <a:t>.</a:t>
            </a:r>
          </a:p>
        </p:txBody>
      </p:sp>
      <p:sp>
        <p:nvSpPr>
          <p:cNvPr id="33" name="TextBox 32">
            <a:extLst>
              <a:ext uri="{FF2B5EF4-FFF2-40B4-BE49-F238E27FC236}">
                <a16:creationId xmlns:a16="http://schemas.microsoft.com/office/drawing/2014/main" id="{2931A714-EDEC-60F1-B967-D348C9C40736}"/>
              </a:ext>
            </a:extLst>
          </p:cNvPr>
          <p:cNvSpPr txBox="1"/>
          <p:nvPr/>
        </p:nvSpPr>
        <p:spPr>
          <a:xfrm>
            <a:off x="7831163" y="2210904"/>
            <a:ext cx="511679" cy="369332"/>
          </a:xfrm>
          <a:prstGeom prst="rect">
            <a:avLst/>
          </a:prstGeom>
          <a:noFill/>
        </p:spPr>
        <p:txBody>
          <a:bodyPr wrap="none" rtlCol="0">
            <a:spAutoFit/>
          </a:bodyPr>
          <a:lstStyle/>
          <a:p>
            <a:r>
              <a:rPr lang="en-US" dirty="0" err="1"/>
              <a:t>n.s</a:t>
            </a:r>
            <a:r>
              <a:rPr lang="en-US" dirty="0"/>
              <a:t>.</a:t>
            </a:r>
          </a:p>
        </p:txBody>
      </p:sp>
      <p:sp>
        <p:nvSpPr>
          <p:cNvPr id="35" name="TextBox 34">
            <a:extLst>
              <a:ext uri="{FF2B5EF4-FFF2-40B4-BE49-F238E27FC236}">
                <a16:creationId xmlns:a16="http://schemas.microsoft.com/office/drawing/2014/main" id="{FB6AD3C3-65EF-4EA0-E924-E1CDDEE7FC82}"/>
              </a:ext>
            </a:extLst>
          </p:cNvPr>
          <p:cNvSpPr txBox="1"/>
          <p:nvPr/>
        </p:nvSpPr>
        <p:spPr>
          <a:xfrm>
            <a:off x="4873988" y="4129514"/>
            <a:ext cx="511679" cy="369332"/>
          </a:xfrm>
          <a:prstGeom prst="rect">
            <a:avLst/>
          </a:prstGeom>
          <a:noFill/>
        </p:spPr>
        <p:txBody>
          <a:bodyPr wrap="none" rtlCol="0">
            <a:spAutoFit/>
          </a:bodyPr>
          <a:lstStyle/>
          <a:p>
            <a:r>
              <a:rPr lang="en-US" dirty="0" err="1"/>
              <a:t>n.s</a:t>
            </a:r>
            <a:r>
              <a:rPr lang="en-US" dirty="0"/>
              <a:t>.</a:t>
            </a:r>
          </a:p>
        </p:txBody>
      </p:sp>
      <p:sp>
        <p:nvSpPr>
          <p:cNvPr id="37" name="TextBox 36">
            <a:extLst>
              <a:ext uri="{FF2B5EF4-FFF2-40B4-BE49-F238E27FC236}">
                <a16:creationId xmlns:a16="http://schemas.microsoft.com/office/drawing/2014/main" id="{D8AD8014-A24F-0629-B0CC-F49B87BEDB0D}"/>
              </a:ext>
            </a:extLst>
          </p:cNvPr>
          <p:cNvSpPr txBox="1"/>
          <p:nvPr/>
        </p:nvSpPr>
        <p:spPr>
          <a:xfrm>
            <a:off x="7851104" y="4097616"/>
            <a:ext cx="511679" cy="369332"/>
          </a:xfrm>
          <a:prstGeom prst="rect">
            <a:avLst/>
          </a:prstGeom>
          <a:noFill/>
        </p:spPr>
        <p:txBody>
          <a:bodyPr wrap="none" rtlCol="0">
            <a:spAutoFit/>
          </a:bodyPr>
          <a:lstStyle/>
          <a:p>
            <a:r>
              <a:rPr lang="en-US" dirty="0" err="1"/>
              <a:t>n.s</a:t>
            </a:r>
            <a:r>
              <a:rPr lang="en-US" dirty="0"/>
              <a:t>.</a:t>
            </a:r>
          </a:p>
        </p:txBody>
      </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CD8 TEM CDR</a:t>
            </a:r>
            <a:r>
              <a:rPr lang="el-GR" i="0" u="none" strike="noStrike" dirty="0">
                <a:effectLst/>
              </a:rPr>
              <a:t>β</a:t>
            </a:r>
            <a:r>
              <a:rPr lang="en-US" dirty="0"/>
              <a:t>s slightly longer in those developing </a:t>
            </a:r>
            <a:r>
              <a:rPr lang="en-US" dirty="0" err="1"/>
              <a:t>irAEs</a:t>
            </a:r>
            <a:endParaRPr lang="en-US" dirty="0"/>
          </a:p>
        </p:txBody>
      </p:sp>
    </p:spTree>
    <p:extLst>
      <p:ext uri="{BB962C8B-B14F-4D97-AF65-F5344CB8AC3E}">
        <p14:creationId xmlns:p14="http://schemas.microsoft.com/office/powerpoint/2010/main" val="1606527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Crossreactive</a:t>
            </a:r>
            <a:r>
              <a:rPr lang="en-US" dirty="0"/>
              <a:t> T cell hypothesis</a:t>
            </a:r>
          </a:p>
          <a:p>
            <a:r>
              <a:rPr lang="en-US" dirty="0"/>
              <a:t>Methods</a:t>
            </a:r>
          </a:p>
          <a:p>
            <a:r>
              <a:rPr lang="en-US" dirty="0"/>
              <a:t>Preliminary results</a:t>
            </a:r>
          </a:p>
          <a:p>
            <a:r>
              <a:rPr lang="en-US" dirty="0"/>
              <a:t>Next steps</a:t>
            </a:r>
          </a:p>
          <a:p>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CD8 TEM TRBs slightly less germline-like in those developing </a:t>
            </a:r>
            <a:r>
              <a:rPr lang="en-US" dirty="0" err="1"/>
              <a:t>irAEs</a:t>
            </a:r>
            <a:endParaRPr lang="en-US" dirty="0"/>
          </a:p>
        </p:txBody>
      </p:sp>
      <p:sp>
        <p:nvSpPr>
          <p:cNvPr id="32" name="TextBox 31">
            <a:extLst>
              <a:ext uri="{FF2B5EF4-FFF2-40B4-BE49-F238E27FC236}">
                <a16:creationId xmlns:a16="http://schemas.microsoft.com/office/drawing/2014/main" id="{3A388951-BAB4-7F25-2462-0E790BF12044}"/>
              </a:ext>
            </a:extLst>
          </p:cNvPr>
          <p:cNvSpPr txBox="1"/>
          <p:nvPr/>
        </p:nvSpPr>
        <p:spPr>
          <a:xfrm>
            <a:off x="2392967" y="6473062"/>
            <a:ext cx="677781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pic>
        <p:nvPicPr>
          <p:cNvPr id="16" name="Picture 15">
            <a:extLst>
              <a:ext uri="{FF2B5EF4-FFF2-40B4-BE49-F238E27FC236}">
                <a16:creationId xmlns:a16="http://schemas.microsoft.com/office/drawing/2014/main" id="{57D12E50-A29E-A937-D3FD-437AEAB343D1}"/>
              </a:ext>
            </a:extLst>
          </p:cNvPr>
          <p:cNvPicPr>
            <a:picLocks noChangeAspect="1"/>
          </p:cNvPicPr>
          <p:nvPr/>
        </p:nvPicPr>
        <p:blipFill>
          <a:blip r:embed="rId3"/>
          <a:stretch>
            <a:fillRect/>
          </a:stretch>
        </p:blipFill>
        <p:spPr>
          <a:xfrm>
            <a:off x="2287305" y="1760476"/>
            <a:ext cx="7772400" cy="4539532"/>
          </a:xfrm>
          <a:prstGeom prst="rect">
            <a:avLst/>
          </a:prstGeom>
        </p:spPr>
      </p:pic>
      <p:sp>
        <p:nvSpPr>
          <p:cNvPr id="25" name="TextBox 24">
            <a:extLst>
              <a:ext uri="{FF2B5EF4-FFF2-40B4-BE49-F238E27FC236}">
                <a16:creationId xmlns:a16="http://schemas.microsoft.com/office/drawing/2014/main" id="{4807FC50-E5F3-4C63-DC36-D01856A604CA}"/>
              </a:ext>
            </a:extLst>
          </p:cNvPr>
          <p:cNvSpPr txBox="1"/>
          <p:nvPr/>
        </p:nvSpPr>
        <p:spPr>
          <a:xfrm>
            <a:off x="4888336" y="2328521"/>
            <a:ext cx="511679" cy="369332"/>
          </a:xfrm>
          <a:prstGeom prst="rect">
            <a:avLst/>
          </a:prstGeom>
          <a:noFill/>
        </p:spPr>
        <p:txBody>
          <a:bodyPr wrap="none" rtlCol="0">
            <a:spAutoFit/>
          </a:bodyPr>
          <a:lstStyle/>
          <a:p>
            <a:r>
              <a:rPr lang="en-US" dirty="0" err="1"/>
              <a:t>n.s</a:t>
            </a:r>
            <a:r>
              <a:rPr lang="en-US" dirty="0"/>
              <a:t>.</a:t>
            </a:r>
          </a:p>
        </p:txBody>
      </p:sp>
      <p:sp>
        <p:nvSpPr>
          <p:cNvPr id="27" name="TextBox 26">
            <a:extLst>
              <a:ext uri="{FF2B5EF4-FFF2-40B4-BE49-F238E27FC236}">
                <a16:creationId xmlns:a16="http://schemas.microsoft.com/office/drawing/2014/main" id="{6D375B9B-1485-8BFE-BA49-DE113D835617}"/>
              </a:ext>
            </a:extLst>
          </p:cNvPr>
          <p:cNvSpPr txBox="1"/>
          <p:nvPr/>
        </p:nvSpPr>
        <p:spPr>
          <a:xfrm>
            <a:off x="8011919" y="2338502"/>
            <a:ext cx="511679" cy="369332"/>
          </a:xfrm>
          <a:prstGeom prst="rect">
            <a:avLst/>
          </a:prstGeom>
          <a:noFill/>
        </p:spPr>
        <p:txBody>
          <a:bodyPr wrap="none" rtlCol="0">
            <a:spAutoFit/>
          </a:bodyPr>
          <a:lstStyle/>
          <a:p>
            <a:r>
              <a:rPr lang="en-US" dirty="0" err="1"/>
              <a:t>n.s</a:t>
            </a:r>
            <a:r>
              <a:rPr lang="en-US" dirty="0"/>
              <a:t>.</a:t>
            </a:r>
          </a:p>
        </p:txBody>
      </p:sp>
      <p:sp>
        <p:nvSpPr>
          <p:cNvPr id="30" name="TextBox 29">
            <a:extLst>
              <a:ext uri="{FF2B5EF4-FFF2-40B4-BE49-F238E27FC236}">
                <a16:creationId xmlns:a16="http://schemas.microsoft.com/office/drawing/2014/main" id="{3D29B584-CA02-C5D4-E794-4A7CFDBC39B0}"/>
              </a:ext>
            </a:extLst>
          </p:cNvPr>
          <p:cNvSpPr txBox="1"/>
          <p:nvPr/>
        </p:nvSpPr>
        <p:spPr>
          <a:xfrm>
            <a:off x="4873988" y="4225214"/>
            <a:ext cx="511679" cy="369332"/>
          </a:xfrm>
          <a:prstGeom prst="rect">
            <a:avLst/>
          </a:prstGeom>
          <a:noFill/>
        </p:spPr>
        <p:txBody>
          <a:bodyPr wrap="none" rtlCol="0">
            <a:spAutoFit/>
          </a:bodyPr>
          <a:lstStyle/>
          <a:p>
            <a:r>
              <a:rPr lang="en-US" dirty="0" err="1"/>
              <a:t>n.s</a:t>
            </a:r>
            <a:r>
              <a:rPr lang="en-US" dirty="0"/>
              <a:t>.</a:t>
            </a:r>
          </a:p>
        </p:txBody>
      </p:sp>
      <p:sp>
        <p:nvSpPr>
          <p:cNvPr id="33" name="TextBox 32">
            <a:extLst>
              <a:ext uri="{FF2B5EF4-FFF2-40B4-BE49-F238E27FC236}">
                <a16:creationId xmlns:a16="http://schemas.microsoft.com/office/drawing/2014/main" id="{72FB4B16-01BF-942D-9B33-5C9FBC8E2707}"/>
              </a:ext>
            </a:extLst>
          </p:cNvPr>
          <p:cNvSpPr txBox="1"/>
          <p:nvPr/>
        </p:nvSpPr>
        <p:spPr>
          <a:xfrm>
            <a:off x="8031860" y="4225214"/>
            <a:ext cx="511679" cy="369332"/>
          </a:xfrm>
          <a:prstGeom prst="rect">
            <a:avLst/>
          </a:prstGeom>
          <a:noFill/>
        </p:spPr>
        <p:txBody>
          <a:bodyPr wrap="none" rtlCol="0">
            <a:spAutoFit/>
          </a:bodyPr>
          <a:lstStyle/>
          <a:p>
            <a:r>
              <a:rPr lang="en-US" dirty="0" err="1"/>
              <a:t>n.s</a:t>
            </a:r>
            <a:r>
              <a:rPr lang="en-US" dirty="0"/>
              <a:t>.</a:t>
            </a:r>
          </a:p>
        </p:txBody>
      </p:sp>
      <p:sp>
        <p:nvSpPr>
          <p:cNvPr id="34" name="TextBox 33">
            <a:extLst>
              <a:ext uri="{FF2B5EF4-FFF2-40B4-BE49-F238E27FC236}">
                <a16:creationId xmlns:a16="http://schemas.microsoft.com/office/drawing/2014/main" id="{2BBEC410-4580-1F4C-ECE3-6804756F8FE3}"/>
              </a:ext>
            </a:extLst>
          </p:cNvPr>
          <p:cNvSpPr txBox="1"/>
          <p:nvPr/>
        </p:nvSpPr>
        <p:spPr>
          <a:xfrm>
            <a:off x="3307554" y="3518271"/>
            <a:ext cx="1396310" cy="307777"/>
          </a:xfrm>
          <a:prstGeom prst="rect">
            <a:avLst/>
          </a:prstGeom>
          <a:noFill/>
        </p:spPr>
        <p:txBody>
          <a:bodyPr wrap="square" rtlCol="0">
            <a:spAutoFit/>
          </a:bodyPr>
          <a:lstStyle/>
          <a:p>
            <a:r>
              <a:rPr lang="en-US" sz="1400" dirty="0"/>
              <a:t>n =</a:t>
            </a:r>
            <a:r>
              <a:rPr lang="en-US" sz="1400" dirty="0">
                <a:solidFill>
                  <a:srgbClr val="F8766D"/>
                </a:solidFill>
              </a:rPr>
              <a:t> 3764</a:t>
            </a:r>
            <a:r>
              <a:rPr lang="en-US" sz="1400" dirty="0"/>
              <a:t>, </a:t>
            </a:r>
            <a:r>
              <a:rPr lang="en-US" sz="1400" dirty="0">
                <a:solidFill>
                  <a:srgbClr val="06BFC4"/>
                </a:solidFill>
              </a:rPr>
              <a:t>6291</a:t>
            </a:r>
          </a:p>
        </p:txBody>
      </p:sp>
      <p:sp>
        <p:nvSpPr>
          <p:cNvPr id="35" name="TextBox 34">
            <a:extLst>
              <a:ext uri="{FF2B5EF4-FFF2-40B4-BE49-F238E27FC236}">
                <a16:creationId xmlns:a16="http://schemas.microsoft.com/office/drawing/2014/main" id="{0D624E83-09F2-982B-5BDE-2ECD6DD54E11}"/>
              </a:ext>
            </a:extLst>
          </p:cNvPr>
          <p:cNvSpPr txBox="1"/>
          <p:nvPr/>
        </p:nvSpPr>
        <p:spPr>
          <a:xfrm>
            <a:off x="4697540" y="3520142"/>
            <a:ext cx="1396310" cy="307777"/>
          </a:xfrm>
          <a:prstGeom prst="rect">
            <a:avLst/>
          </a:prstGeom>
          <a:noFill/>
        </p:spPr>
        <p:txBody>
          <a:bodyPr wrap="square" rtlCol="0">
            <a:spAutoFit/>
          </a:bodyPr>
          <a:lstStyle/>
          <a:p>
            <a:r>
              <a:rPr lang="en-US" sz="1400" dirty="0">
                <a:solidFill>
                  <a:srgbClr val="F8766D"/>
                </a:solidFill>
              </a:rPr>
              <a:t>1265</a:t>
            </a:r>
            <a:r>
              <a:rPr lang="en-US" sz="1400" dirty="0"/>
              <a:t>, </a:t>
            </a:r>
            <a:r>
              <a:rPr lang="en-US" sz="1400" dirty="0">
                <a:solidFill>
                  <a:srgbClr val="06BFC4"/>
                </a:solidFill>
              </a:rPr>
              <a:t>1420</a:t>
            </a:r>
          </a:p>
        </p:txBody>
      </p:sp>
      <p:sp>
        <p:nvSpPr>
          <p:cNvPr id="36" name="TextBox 35">
            <a:extLst>
              <a:ext uri="{FF2B5EF4-FFF2-40B4-BE49-F238E27FC236}">
                <a16:creationId xmlns:a16="http://schemas.microsoft.com/office/drawing/2014/main" id="{FBA9A532-1C62-5DA4-9CC8-4D77D0673145}"/>
              </a:ext>
            </a:extLst>
          </p:cNvPr>
          <p:cNvSpPr txBox="1"/>
          <p:nvPr/>
        </p:nvSpPr>
        <p:spPr>
          <a:xfrm>
            <a:off x="6658746" y="3518795"/>
            <a:ext cx="1396310" cy="307777"/>
          </a:xfrm>
          <a:prstGeom prst="rect">
            <a:avLst/>
          </a:prstGeom>
          <a:noFill/>
        </p:spPr>
        <p:txBody>
          <a:bodyPr wrap="square" rtlCol="0">
            <a:spAutoFit/>
          </a:bodyPr>
          <a:lstStyle/>
          <a:p>
            <a:r>
              <a:rPr lang="en-US" sz="1400" dirty="0">
                <a:solidFill>
                  <a:srgbClr val="F8766D"/>
                </a:solidFill>
              </a:rPr>
              <a:t>1780</a:t>
            </a:r>
            <a:r>
              <a:rPr lang="en-US" sz="1400" dirty="0"/>
              <a:t>, </a:t>
            </a:r>
            <a:r>
              <a:rPr lang="en-US" sz="1400" dirty="0">
                <a:solidFill>
                  <a:srgbClr val="06BFC4"/>
                </a:solidFill>
              </a:rPr>
              <a:t>3683</a:t>
            </a:r>
          </a:p>
        </p:txBody>
      </p:sp>
      <p:sp>
        <p:nvSpPr>
          <p:cNvPr id="37" name="TextBox 36">
            <a:extLst>
              <a:ext uri="{FF2B5EF4-FFF2-40B4-BE49-F238E27FC236}">
                <a16:creationId xmlns:a16="http://schemas.microsoft.com/office/drawing/2014/main" id="{80C06722-FD71-A24B-E952-865AA97FFE90}"/>
              </a:ext>
            </a:extLst>
          </p:cNvPr>
          <p:cNvSpPr txBox="1"/>
          <p:nvPr/>
        </p:nvSpPr>
        <p:spPr>
          <a:xfrm>
            <a:off x="8016832" y="3520666"/>
            <a:ext cx="1396310" cy="307777"/>
          </a:xfrm>
          <a:prstGeom prst="rect">
            <a:avLst/>
          </a:prstGeom>
          <a:noFill/>
        </p:spPr>
        <p:txBody>
          <a:bodyPr wrap="square" rtlCol="0">
            <a:spAutoFit/>
          </a:bodyPr>
          <a:lstStyle/>
          <a:p>
            <a:r>
              <a:rPr lang="en-US" sz="1400" dirty="0">
                <a:solidFill>
                  <a:srgbClr val="F8766D"/>
                </a:solidFill>
              </a:rPr>
              <a:t>25</a:t>
            </a:r>
            <a:r>
              <a:rPr lang="en-US" sz="1400" dirty="0"/>
              <a:t>, </a:t>
            </a:r>
            <a:r>
              <a:rPr lang="en-US" sz="1400" dirty="0">
                <a:solidFill>
                  <a:srgbClr val="06BFC4"/>
                </a:solidFill>
              </a:rPr>
              <a:t>56</a:t>
            </a:r>
          </a:p>
        </p:txBody>
      </p:sp>
      <p:sp>
        <p:nvSpPr>
          <p:cNvPr id="38" name="TextBox 37">
            <a:extLst>
              <a:ext uri="{FF2B5EF4-FFF2-40B4-BE49-F238E27FC236}">
                <a16:creationId xmlns:a16="http://schemas.microsoft.com/office/drawing/2014/main" id="{FCAE7914-AC37-A4D8-8906-47AB3388F279}"/>
              </a:ext>
            </a:extLst>
          </p:cNvPr>
          <p:cNvSpPr txBox="1"/>
          <p:nvPr/>
        </p:nvSpPr>
        <p:spPr>
          <a:xfrm>
            <a:off x="3393223" y="6083116"/>
            <a:ext cx="1396310" cy="307777"/>
          </a:xfrm>
          <a:prstGeom prst="rect">
            <a:avLst/>
          </a:prstGeom>
          <a:noFill/>
        </p:spPr>
        <p:txBody>
          <a:bodyPr wrap="square" rtlCol="0">
            <a:spAutoFit/>
          </a:bodyPr>
          <a:lstStyle/>
          <a:p>
            <a:r>
              <a:rPr lang="en-US" sz="1400" dirty="0"/>
              <a:t>n =</a:t>
            </a:r>
            <a:r>
              <a:rPr lang="en-US" sz="1400" dirty="0">
                <a:solidFill>
                  <a:srgbClr val="F8766D"/>
                </a:solidFill>
              </a:rPr>
              <a:t> 3014</a:t>
            </a:r>
            <a:r>
              <a:rPr lang="en-US" sz="1400" dirty="0"/>
              <a:t>, </a:t>
            </a:r>
            <a:r>
              <a:rPr lang="en-US" sz="1400" dirty="0">
                <a:solidFill>
                  <a:srgbClr val="06BFC4"/>
                </a:solidFill>
              </a:rPr>
              <a:t>4106</a:t>
            </a:r>
          </a:p>
        </p:txBody>
      </p:sp>
      <p:sp>
        <p:nvSpPr>
          <p:cNvPr id="39" name="TextBox 38">
            <a:extLst>
              <a:ext uri="{FF2B5EF4-FFF2-40B4-BE49-F238E27FC236}">
                <a16:creationId xmlns:a16="http://schemas.microsoft.com/office/drawing/2014/main" id="{15F4E5D2-74E8-4FA1-A361-53BE7AF5D18B}"/>
              </a:ext>
            </a:extLst>
          </p:cNvPr>
          <p:cNvSpPr txBox="1"/>
          <p:nvPr/>
        </p:nvSpPr>
        <p:spPr>
          <a:xfrm>
            <a:off x="4666247" y="6074354"/>
            <a:ext cx="1396310" cy="307777"/>
          </a:xfrm>
          <a:prstGeom prst="rect">
            <a:avLst/>
          </a:prstGeom>
          <a:noFill/>
        </p:spPr>
        <p:txBody>
          <a:bodyPr wrap="square" rtlCol="0">
            <a:spAutoFit/>
          </a:bodyPr>
          <a:lstStyle/>
          <a:p>
            <a:r>
              <a:rPr lang="en-US" sz="1400" dirty="0">
                <a:solidFill>
                  <a:srgbClr val="F8766D"/>
                </a:solidFill>
              </a:rPr>
              <a:t>1205</a:t>
            </a:r>
            <a:r>
              <a:rPr lang="en-US" sz="1400" dirty="0"/>
              <a:t>, </a:t>
            </a:r>
            <a:r>
              <a:rPr lang="en-US" sz="1400" dirty="0">
                <a:solidFill>
                  <a:srgbClr val="06BFC4"/>
                </a:solidFill>
              </a:rPr>
              <a:t>1339</a:t>
            </a:r>
          </a:p>
        </p:txBody>
      </p:sp>
      <p:sp>
        <p:nvSpPr>
          <p:cNvPr id="40" name="TextBox 39">
            <a:extLst>
              <a:ext uri="{FF2B5EF4-FFF2-40B4-BE49-F238E27FC236}">
                <a16:creationId xmlns:a16="http://schemas.microsoft.com/office/drawing/2014/main" id="{7137A1FD-29D8-45E0-AFBE-52D1623072D1}"/>
              </a:ext>
            </a:extLst>
          </p:cNvPr>
          <p:cNvSpPr txBox="1"/>
          <p:nvPr/>
        </p:nvSpPr>
        <p:spPr>
          <a:xfrm>
            <a:off x="6686987" y="6097883"/>
            <a:ext cx="1396310" cy="307777"/>
          </a:xfrm>
          <a:prstGeom prst="rect">
            <a:avLst/>
          </a:prstGeom>
          <a:noFill/>
        </p:spPr>
        <p:txBody>
          <a:bodyPr wrap="square" rtlCol="0">
            <a:spAutoFit/>
          </a:bodyPr>
          <a:lstStyle/>
          <a:p>
            <a:r>
              <a:rPr lang="en-US" sz="1400" dirty="0">
                <a:solidFill>
                  <a:srgbClr val="F8766D"/>
                </a:solidFill>
              </a:rPr>
              <a:t>750</a:t>
            </a:r>
            <a:r>
              <a:rPr lang="en-US" sz="1400" dirty="0"/>
              <a:t>, </a:t>
            </a:r>
            <a:r>
              <a:rPr lang="en-US" sz="1400" dirty="0">
                <a:solidFill>
                  <a:srgbClr val="06BFC4"/>
                </a:solidFill>
              </a:rPr>
              <a:t>2185</a:t>
            </a:r>
          </a:p>
        </p:txBody>
      </p:sp>
      <p:sp>
        <p:nvSpPr>
          <p:cNvPr id="41" name="TextBox 40">
            <a:extLst>
              <a:ext uri="{FF2B5EF4-FFF2-40B4-BE49-F238E27FC236}">
                <a16:creationId xmlns:a16="http://schemas.microsoft.com/office/drawing/2014/main" id="{E3A33774-37B2-5D05-3885-17C91C7332ED}"/>
              </a:ext>
            </a:extLst>
          </p:cNvPr>
          <p:cNvSpPr txBox="1"/>
          <p:nvPr/>
        </p:nvSpPr>
        <p:spPr>
          <a:xfrm>
            <a:off x="7991909" y="6078488"/>
            <a:ext cx="1396310" cy="307777"/>
          </a:xfrm>
          <a:prstGeom prst="rect">
            <a:avLst/>
          </a:prstGeom>
          <a:noFill/>
        </p:spPr>
        <p:txBody>
          <a:bodyPr wrap="square" rtlCol="0">
            <a:spAutoFit/>
          </a:bodyPr>
          <a:lstStyle/>
          <a:p>
            <a:r>
              <a:rPr lang="en-US" sz="1400" dirty="0">
                <a:solidFill>
                  <a:srgbClr val="F8766D"/>
                </a:solidFill>
              </a:rPr>
              <a:t>61</a:t>
            </a:r>
            <a:r>
              <a:rPr lang="en-US" sz="1400" dirty="0"/>
              <a:t>, </a:t>
            </a:r>
            <a:r>
              <a:rPr lang="en-US" sz="1400" dirty="0">
                <a:solidFill>
                  <a:srgbClr val="06BFC4"/>
                </a:solidFill>
              </a:rPr>
              <a:t>88</a:t>
            </a:r>
          </a:p>
        </p:txBody>
      </p:sp>
      <p:sp>
        <p:nvSpPr>
          <p:cNvPr id="3" name="TextBox 2">
            <a:extLst>
              <a:ext uri="{FF2B5EF4-FFF2-40B4-BE49-F238E27FC236}">
                <a16:creationId xmlns:a16="http://schemas.microsoft.com/office/drawing/2014/main" id="{8EAC6CC6-3ED8-B4DA-DE4A-9E50AA791C53}"/>
              </a:ext>
            </a:extLst>
          </p:cNvPr>
          <p:cNvSpPr txBox="1"/>
          <p:nvPr/>
        </p:nvSpPr>
        <p:spPr>
          <a:xfrm rot="16200000">
            <a:off x="1511244" y="2789191"/>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9CAC76CD-048B-7558-4CBB-B171F7B0A435}"/>
              </a:ext>
            </a:extLst>
          </p:cNvPr>
          <p:cNvSpPr txBox="1"/>
          <p:nvPr/>
        </p:nvSpPr>
        <p:spPr>
          <a:xfrm>
            <a:off x="477453" y="3477960"/>
            <a:ext cx="1967655" cy="369332"/>
          </a:xfrm>
          <a:prstGeom prst="rect">
            <a:avLst/>
          </a:prstGeom>
          <a:noFill/>
        </p:spPr>
        <p:txBody>
          <a:bodyPr wrap="none" rtlCol="0">
            <a:spAutoFit/>
          </a:bodyPr>
          <a:lstStyle/>
          <a:p>
            <a:r>
              <a:rPr lang="en-US" dirty="0"/>
              <a:t>More germline-like</a:t>
            </a:r>
          </a:p>
        </p:txBody>
      </p:sp>
      <p:sp>
        <p:nvSpPr>
          <p:cNvPr id="5" name="TextBox 4">
            <a:extLst>
              <a:ext uri="{FF2B5EF4-FFF2-40B4-BE49-F238E27FC236}">
                <a16:creationId xmlns:a16="http://schemas.microsoft.com/office/drawing/2014/main" id="{DBFD0A8C-D5AE-00D5-01C0-AA864C261AD7}"/>
              </a:ext>
            </a:extLst>
          </p:cNvPr>
          <p:cNvSpPr txBox="1"/>
          <p:nvPr/>
        </p:nvSpPr>
        <p:spPr>
          <a:xfrm rot="5400000">
            <a:off x="1490923" y="459877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6" name="TextBox 5">
            <a:extLst>
              <a:ext uri="{FF2B5EF4-FFF2-40B4-BE49-F238E27FC236}">
                <a16:creationId xmlns:a16="http://schemas.microsoft.com/office/drawing/2014/main" id="{89F3E9A7-23E6-81B4-8019-BE476B6B3225}"/>
              </a:ext>
            </a:extLst>
          </p:cNvPr>
          <p:cNvSpPr txBox="1"/>
          <p:nvPr/>
        </p:nvSpPr>
        <p:spPr>
          <a:xfrm>
            <a:off x="477452" y="3935759"/>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360589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 (~50% respond)</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a:p>
            <a:pPr lvl="1"/>
            <a:r>
              <a:rPr lang="en-US" dirty="0"/>
              <a:t>Breast cancer (~20% respond)</a:t>
            </a:r>
          </a:p>
          <a:p>
            <a:pPr lvl="1"/>
            <a:r>
              <a:rPr lang="en-US" dirty="0"/>
              <a:t>Pancreatic ductal adenocarcinoma</a:t>
            </a:r>
          </a:p>
        </p:txBody>
      </p:sp>
    </p:spTree>
    <p:extLst>
      <p:ext uri="{BB962C8B-B14F-4D97-AF65-F5344CB8AC3E}">
        <p14:creationId xmlns:p14="http://schemas.microsoft.com/office/powerpoint/2010/main" val="1052058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165719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 focus on T cells in </a:t>
            </a:r>
            <a:r>
              <a:rPr lang="en-US" dirty="0" err="1"/>
              <a:t>irAE</a:t>
            </a:r>
            <a:r>
              <a:rPr lang="en-US" dirty="0"/>
              <a:t> development</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6304280" cy="4623402"/>
          </a:xfrm>
        </p:spPr>
        <p:txBody>
          <a:bodyPr>
            <a:normAutofit/>
          </a:bodyPr>
          <a:lstStyle/>
          <a:p>
            <a:r>
              <a:rPr lang="en-US" dirty="0"/>
              <a:t>Barrier organ </a:t>
            </a:r>
            <a:r>
              <a:rPr lang="en-US" dirty="0" err="1"/>
              <a:t>irAEs</a:t>
            </a:r>
            <a:r>
              <a:rPr lang="en-US" dirty="0"/>
              <a:t> dominated by </a:t>
            </a:r>
            <a:r>
              <a:rPr lang="en-US" dirty="0" err="1"/>
              <a:t>Trm</a:t>
            </a:r>
            <a:r>
              <a:rPr lang="en-US" dirty="0"/>
              <a:t> cells</a:t>
            </a:r>
          </a:p>
          <a:p>
            <a:r>
              <a:rPr lang="en-US" dirty="0"/>
              <a:t>Activated CD4 </a:t>
            </a:r>
            <a:r>
              <a:rPr lang="en-US" dirty="0" err="1"/>
              <a:t>Tem</a:t>
            </a:r>
            <a:r>
              <a:rPr lang="en-US" dirty="0"/>
              <a:t> abundance and TCR diversity associated with </a:t>
            </a:r>
            <a:r>
              <a:rPr lang="en-US" dirty="0" err="1"/>
              <a:t>irAEs</a:t>
            </a:r>
            <a:endParaRPr lang="en-US" dirty="0"/>
          </a:p>
          <a:p>
            <a:endParaRPr lang="en-US" dirty="0"/>
          </a:p>
        </p:txBody>
      </p:sp>
      <p:pic>
        <p:nvPicPr>
          <p:cNvPr id="4" name="Picture 3">
            <a:extLst>
              <a:ext uri="{FF2B5EF4-FFF2-40B4-BE49-F238E27FC236}">
                <a16:creationId xmlns:a16="http://schemas.microsoft.com/office/drawing/2014/main" id="{EC391C59-ED49-174D-5CC9-7577CD2250C3}"/>
              </a:ext>
            </a:extLst>
          </p:cNvPr>
          <p:cNvPicPr>
            <a:picLocks noChangeAspect="1"/>
          </p:cNvPicPr>
          <p:nvPr/>
        </p:nvPicPr>
        <p:blipFill>
          <a:blip r:embed="rId3"/>
          <a:stretch>
            <a:fillRect/>
          </a:stretch>
        </p:blipFill>
        <p:spPr>
          <a:xfrm>
            <a:off x="1420291" y="3576320"/>
            <a:ext cx="4508068" cy="3190240"/>
          </a:xfrm>
          <a:prstGeom prst="rect">
            <a:avLst/>
          </a:prstGeom>
        </p:spPr>
      </p:pic>
      <p:pic>
        <p:nvPicPr>
          <p:cNvPr id="5" name="Picture 4">
            <a:extLst>
              <a:ext uri="{FF2B5EF4-FFF2-40B4-BE49-F238E27FC236}">
                <a16:creationId xmlns:a16="http://schemas.microsoft.com/office/drawing/2014/main" id="{BC5472C1-103D-9E76-8B75-0DAFC6487972}"/>
              </a:ext>
            </a:extLst>
          </p:cNvPr>
          <p:cNvPicPr>
            <a:picLocks noChangeAspect="1"/>
          </p:cNvPicPr>
          <p:nvPr/>
        </p:nvPicPr>
        <p:blipFill>
          <a:blip r:embed="rId4"/>
          <a:stretch>
            <a:fillRect/>
          </a:stretch>
        </p:blipFill>
        <p:spPr>
          <a:xfrm>
            <a:off x="7370073" y="2346960"/>
            <a:ext cx="4424087" cy="4419600"/>
          </a:xfrm>
          <a:prstGeom prst="rect">
            <a:avLst/>
          </a:prstGeom>
        </p:spPr>
      </p:pic>
    </p:spTree>
    <p:extLst>
      <p:ext uri="{BB962C8B-B14F-4D97-AF65-F5344CB8AC3E}">
        <p14:creationId xmlns:p14="http://schemas.microsoft.com/office/powerpoint/2010/main" val="178704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6812280" cy="1325564"/>
          </a:xfrm>
        </p:spPr>
        <p:txBody>
          <a:bodyPr>
            <a:noAutofit/>
          </a:bodyPr>
          <a:lstStyle/>
          <a:p>
            <a:r>
              <a:rPr lang="en-US" sz="2200" dirty="0"/>
              <a:t>Immune-related adverse events (</a:t>
            </a:r>
            <a:r>
              <a:rPr lang="en-US" sz="2200" dirty="0" err="1"/>
              <a:t>irAEs</a:t>
            </a:r>
            <a:r>
              <a:rPr lang="en-US" sz="2200" dirty="0"/>
              <a:t>) from ICB are common and generally associated with anti-tumor response (</a:t>
            </a:r>
            <a:r>
              <a:rPr lang="en-US" sz="2200" b="0" i="0" u="none" strike="noStrike" dirty="0">
                <a:solidFill>
                  <a:srgbClr val="212121"/>
                </a:solidFill>
                <a:effectLst/>
              </a:rPr>
              <a:t>PMID31021392, PMID26501224, PMID26446948)</a:t>
            </a:r>
            <a:endParaRPr lang="en-US" sz="2200" dirty="0"/>
          </a:p>
        </p:txBody>
      </p:sp>
      <p:pic>
        <p:nvPicPr>
          <p:cNvPr id="4" name="Picture 3">
            <a:extLst>
              <a:ext uri="{FF2B5EF4-FFF2-40B4-BE49-F238E27FC236}">
                <a16:creationId xmlns:a16="http://schemas.microsoft.com/office/drawing/2014/main" id="{72B7BB7A-DE30-263F-61AD-D37DF386E071}"/>
              </a:ext>
            </a:extLst>
          </p:cNvPr>
          <p:cNvPicPr>
            <a:picLocks noChangeAspect="1"/>
          </p:cNvPicPr>
          <p:nvPr/>
        </p:nvPicPr>
        <p:blipFill>
          <a:blip r:embed="rId3"/>
          <a:stretch>
            <a:fillRect/>
          </a:stretch>
        </p:blipFill>
        <p:spPr>
          <a:xfrm>
            <a:off x="7722593" y="40640"/>
            <a:ext cx="4131644" cy="6488668"/>
          </a:xfrm>
          <a:prstGeom prst="rect">
            <a:avLst/>
          </a:prstGeom>
        </p:spPr>
      </p:pic>
      <p:pic>
        <p:nvPicPr>
          <p:cNvPr id="5" name="Picture 4">
            <a:extLst>
              <a:ext uri="{FF2B5EF4-FFF2-40B4-BE49-F238E27FC236}">
                <a16:creationId xmlns:a16="http://schemas.microsoft.com/office/drawing/2014/main" id="{623DA67A-CB95-0B44-A5FB-74F7875EF591}"/>
              </a:ext>
            </a:extLst>
          </p:cNvPr>
          <p:cNvPicPr>
            <a:picLocks noChangeAspect="1"/>
          </p:cNvPicPr>
          <p:nvPr/>
        </p:nvPicPr>
        <p:blipFill>
          <a:blip r:embed="rId4"/>
          <a:stretch>
            <a:fillRect/>
          </a:stretch>
        </p:blipFill>
        <p:spPr>
          <a:xfrm>
            <a:off x="324292" y="1919289"/>
            <a:ext cx="7326188" cy="4866640"/>
          </a:xfrm>
          <a:prstGeom prst="rect">
            <a:avLst/>
          </a:prstGeom>
        </p:spPr>
      </p:pic>
      <p:sp>
        <p:nvSpPr>
          <p:cNvPr id="3" name="TextBox 2">
            <a:extLst>
              <a:ext uri="{FF2B5EF4-FFF2-40B4-BE49-F238E27FC236}">
                <a16:creationId xmlns:a16="http://schemas.microsoft.com/office/drawing/2014/main" id="{BD23DC5C-238A-B855-6793-72F075CFB182}"/>
              </a:ext>
            </a:extLst>
          </p:cNvPr>
          <p:cNvSpPr txBox="1"/>
          <p:nvPr/>
        </p:nvSpPr>
        <p:spPr>
          <a:xfrm>
            <a:off x="7956272" y="6488668"/>
            <a:ext cx="3688254" cy="369332"/>
          </a:xfrm>
          <a:prstGeom prst="rect">
            <a:avLst/>
          </a:prstGeom>
          <a:noFill/>
        </p:spPr>
        <p:txBody>
          <a:bodyPr wrap="none" rtlCol="0">
            <a:spAutoFit/>
          </a:bodyPr>
          <a:lstStyle/>
          <a:p>
            <a:r>
              <a:rPr lang="en-US" dirty="0"/>
              <a:t>Watson et al. </a:t>
            </a:r>
            <a:r>
              <a:rPr lang="en-US" i="1" dirty="0"/>
              <a:t>JAMA </a:t>
            </a:r>
            <a:r>
              <a:rPr lang="en-US" i="1" dirty="0" err="1"/>
              <a:t>Netw</a:t>
            </a:r>
            <a:r>
              <a:rPr lang="en-US" i="1" dirty="0"/>
              <a:t> Open</a:t>
            </a:r>
            <a:r>
              <a:rPr lang="en-US" dirty="0"/>
              <a:t>. 2022</a:t>
            </a:r>
          </a:p>
        </p:txBody>
      </p:sp>
    </p:spTree>
    <p:extLst>
      <p:ext uri="{BB962C8B-B14F-4D97-AF65-F5344CB8AC3E}">
        <p14:creationId xmlns:p14="http://schemas.microsoft.com/office/powerpoint/2010/main" val="61826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There are many proposed biomarkers for </a:t>
            </a:r>
            <a:r>
              <a:rPr lang="en-US" dirty="0" err="1"/>
              <a:t>irAE</a:t>
            </a:r>
            <a:r>
              <a:rPr lang="en-US" dirty="0"/>
              <a:t> development, but there exists a need for more </a:t>
            </a:r>
            <a:r>
              <a:rPr lang="en-US" i="1" dirty="0"/>
              <a:t>reliable</a:t>
            </a:r>
            <a:r>
              <a:rPr lang="en-US" dirty="0"/>
              <a:t> </a:t>
            </a:r>
            <a:r>
              <a:rPr lang="en-US" dirty="0" err="1"/>
              <a:t>irAE</a:t>
            </a:r>
            <a:r>
              <a:rPr lang="en-US" dirty="0"/>
              <a:t> prediction</a:t>
            </a:r>
          </a:p>
        </p:txBody>
      </p:sp>
      <p:pic>
        <p:nvPicPr>
          <p:cNvPr id="5" name="Picture 4">
            <a:extLst>
              <a:ext uri="{FF2B5EF4-FFF2-40B4-BE49-F238E27FC236}">
                <a16:creationId xmlns:a16="http://schemas.microsoft.com/office/drawing/2014/main" id="{7B80E7E2-B146-EA34-6727-276E507D1959}"/>
              </a:ext>
            </a:extLst>
          </p:cNvPr>
          <p:cNvPicPr>
            <a:picLocks noChangeAspect="1"/>
          </p:cNvPicPr>
          <p:nvPr/>
        </p:nvPicPr>
        <p:blipFill>
          <a:blip r:embed="rId3"/>
          <a:stretch>
            <a:fillRect/>
          </a:stretch>
        </p:blipFill>
        <p:spPr>
          <a:xfrm>
            <a:off x="2148840" y="1651270"/>
            <a:ext cx="7772400" cy="5038820"/>
          </a:xfrm>
          <a:prstGeom prst="rect">
            <a:avLst/>
          </a:prstGeom>
        </p:spPr>
      </p:pic>
      <p:sp>
        <p:nvSpPr>
          <p:cNvPr id="3" name="TextBox 2">
            <a:extLst>
              <a:ext uri="{FF2B5EF4-FFF2-40B4-BE49-F238E27FC236}">
                <a16:creationId xmlns:a16="http://schemas.microsoft.com/office/drawing/2014/main" id="{1BB2E4A0-DF8C-07E9-7065-98E31707B6FA}"/>
              </a:ext>
            </a:extLst>
          </p:cNvPr>
          <p:cNvSpPr txBox="1"/>
          <p:nvPr/>
        </p:nvSpPr>
        <p:spPr>
          <a:xfrm>
            <a:off x="7722592" y="6488668"/>
            <a:ext cx="4473597" cy="369332"/>
          </a:xfrm>
          <a:prstGeom prst="rect">
            <a:avLst/>
          </a:prstGeom>
          <a:noFill/>
        </p:spPr>
        <p:txBody>
          <a:bodyPr wrap="none" rtlCol="0">
            <a:spAutoFit/>
          </a:bodyPr>
          <a:lstStyle/>
          <a:p>
            <a:r>
              <a:rPr lang="en-US" dirty="0" err="1"/>
              <a:t>Chennamadhavuni</a:t>
            </a:r>
            <a:r>
              <a:rPr lang="en-US" dirty="0"/>
              <a:t> et al. </a:t>
            </a:r>
            <a:r>
              <a:rPr lang="en-US" i="1" dirty="0"/>
              <a:t>Front Immunol</a:t>
            </a:r>
            <a:r>
              <a:rPr lang="en-US" dirty="0"/>
              <a:t>. 2022</a:t>
            </a:r>
          </a:p>
        </p:txBody>
      </p:sp>
    </p:spTree>
    <p:extLst>
      <p:ext uri="{BB962C8B-B14F-4D97-AF65-F5344CB8AC3E}">
        <p14:creationId xmlns:p14="http://schemas.microsoft.com/office/powerpoint/2010/main" val="274214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Hypothesis: </a:t>
            </a:r>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908040" cy="4623402"/>
          </a:xfrm>
        </p:spPr>
        <p:txBody>
          <a:bodyPr>
            <a:normAutofit fontScale="85000" lnSpcReduction="20000"/>
          </a:bodyPr>
          <a:lstStyle/>
          <a:p>
            <a:r>
              <a:rPr lang="en-US" dirty="0"/>
              <a:t>Supporting evidence</a:t>
            </a:r>
          </a:p>
          <a:p>
            <a:pPr lvl="1"/>
            <a:r>
              <a:rPr lang="en-US" dirty="0"/>
              <a:t>TCRs estimated to potentially react with 1 in ~10k encountered peptides (</a:t>
            </a:r>
            <a:r>
              <a:rPr lang="en-US" b="0" i="0" u="none" strike="noStrike" dirty="0">
                <a:solidFill>
                  <a:srgbClr val="212121"/>
                </a:solidFill>
                <a:effectLst/>
              </a:rPr>
              <a:t>PMID37409132</a:t>
            </a:r>
            <a:r>
              <a:rPr lang="en-US" dirty="0"/>
              <a:t>)</a:t>
            </a:r>
          </a:p>
          <a:p>
            <a:pPr lvl="1"/>
            <a:r>
              <a:rPr lang="en-US" i="0" u="none" strike="noStrike" dirty="0">
                <a:effectLst/>
              </a:rPr>
              <a:t>ICB remodels TCR repertoire (</a:t>
            </a:r>
            <a:r>
              <a:rPr lang="en-US" b="0" i="0" u="none" strike="noStrike" dirty="0">
                <a:effectLst/>
              </a:rPr>
              <a:t>PMID28031229</a:t>
            </a:r>
            <a:r>
              <a:rPr lang="en-US" i="0" u="none" strike="noStrike" dirty="0">
                <a:effectLst/>
              </a:rPr>
              <a:t>)</a:t>
            </a:r>
            <a:endParaRPr lang="en-US" baseline="30000" dirty="0"/>
          </a:p>
          <a:p>
            <a:pPr lvl="1"/>
            <a:r>
              <a:rPr lang="en-US" i="0" u="none" strike="noStrike" dirty="0" err="1">
                <a:effectLst/>
              </a:rPr>
              <a:t>irAE</a:t>
            </a:r>
            <a:r>
              <a:rPr lang="en-US" i="0" u="none" strike="noStrike" dirty="0">
                <a:effectLst/>
              </a:rPr>
              <a:t> development </a:t>
            </a:r>
            <a:r>
              <a:rPr lang="en-US" u="none" strike="noStrike" dirty="0">
                <a:effectLst/>
              </a:rPr>
              <a:t>associated</a:t>
            </a:r>
            <a:r>
              <a:rPr lang="en-US" i="0" u="none" strike="noStrike" dirty="0">
                <a:effectLst/>
              </a:rPr>
              <a:t> with T cell expansion (</a:t>
            </a:r>
            <a:r>
              <a:rPr lang="en-US" b="0" i="0" u="none" strike="noStrike" dirty="0">
                <a:effectLst/>
              </a:rPr>
              <a:t>PMID27698113</a:t>
            </a:r>
            <a:r>
              <a:rPr lang="en-US" i="0" u="none" strike="noStrike" dirty="0">
                <a:effectLst/>
              </a:rPr>
              <a:t>, </a:t>
            </a:r>
            <a:r>
              <a:rPr lang="en-US" b="0" i="0" u="none" strike="noStrike" dirty="0">
                <a:effectLst/>
              </a:rPr>
              <a:t>PMID33597266</a:t>
            </a:r>
            <a:r>
              <a:rPr lang="en-US" i="0" u="none" strike="noStrike" dirty="0">
                <a:effectLst/>
              </a:rPr>
              <a:t>, </a:t>
            </a:r>
            <a:r>
              <a:rPr lang="en-US" b="0" i="0" u="none" strike="noStrike" dirty="0">
                <a:effectLst/>
              </a:rPr>
              <a:t>PMID33643899</a:t>
            </a:r>
            <a:r>
              <a:rPr lang="en-US" i="0" u="none" strike="noStrike" dirty="0">
                <a:effectLst/>
              </a:rPr>
              <a:t>)</a:t>
            </a:r>
            <a:endParaRPr lang="en-US" dirty="0"/>
          </a:p>
          <a:p>
            <a:pPr lvl="1"/>
            <a:r>
              <a:rPr lang="en-US" dirty="0"/>
              <a:t>most similar tissue to tumor often has higher </a:t>
            </a:r>
            <a:r>
              <a:rPr lang="en-US" dirty="0" err="1"/>
              <a:t>irAE</a:t>
            </a:r>
            <a:r>
              <a:rPr lang="en-US" dirty="0"/>
              <a:t> incidence (</a:t>
            </a:r>
            <a:r>
              <a:rPr lang="en-US" b="0" i="0" u="none" strike="noStrike" dirty="0">
                <a:effectLst/>
              </a:rPr>
              <a:t>PMID31021392</a:t>
            </a:r>
            <a:r>
              <a:rPr lang="en-US" dirty="0"/>
              <a:t>)</a:t>
            </a:r>
          </a:p>
          <a:p>
            <a:pPr lvl="1"/>
            <a:r>
              <a:rPr lang="en-US" dirty="0"/>
              <a:t>infiltration of T cells in </a:t>
            </a:r>
            <a:r>
              <a:rPr lang="en-US" dirty="0" err="1"/>
              <a:t>irAE</a:t>
            </a:r>
            <a:r>
              <a:rPr lang="en-US" dirty="0"/>
              <a:t> tissue (</a:t>
            </a:r>
            <a:r>
              <a:rPr lang="en-US" b="0" i="0" u="none" strike="noStrike" dirty="0">
                <a:effectLst/>
              </a:rPr>
              <a:t>PMID31021392</a:t>
            </a:r>
            <a:r>
              <a:rPr lang="en-US" dirty="0"/>
              <a:t>, </a:t>
            </a:r>
            <a:r>
              <a:rPr lang="en-US" b="0" i="0" u="none" strike="noStrike" dirty="0">
                <a:effectLst/>
              </a:rPr>
              <a:t>PMID35101349</a:t>
            </a:r>
            <a:r>
              <a:rPr lang="en-US" dirty="0"/>
              <a:t>)</a:t>
            </a:r>
          </a:p>
          <a:p>
            <a:pPr lvl="1"/>
            <a:r>
              <a:rPr lang="en-US" dirty="0"/>
              <a:t>sharing between</a:t>
            </a:r>
            <a:r>
              <a:rPr lang="en-US" i="0" u="none" strike="noStrike" dirty="0">
                <a:effectLst/>
              </a:rPr>
              <a:t> TCR clonotypes infi</a:t>
            </a:r>
            <a:r>
              <a:rPr lang="en-US" dirty="0"/>
              <a:t>ltrating primary tumor and </a:t>
            </a:r>
            <a:r>
              <a:rPr lang="en-US" dirty="0" err="1"/>
              <a:t>irAE</a:t>
            </a:r>
            <a:r>
              <a:rPr lang="en-US" dirty="0"/>
              <a:t> tissue (</a:t>
            </a:r>
            <a:r>
              <a:rPr lang="en-US" b="0" i="0" u="none" strike="noStrike" dirty="0">
                <a:effectLst/>
              </a:rPr>
              <a:t>PMID31021392</a:t>
            </a:r>
            <a:r>
              <a:rPr lang="en-US" dirty="0"/>
              <a:t>, </a:t>
            </a:r>
            <a:r>
              <a:rPr lang="en-US" b="0" i="0" u="none" strike="noStrike" dirty="0">
                <a:effectLst/>
              </a:rPr>
              <a:t>PMID30832716</a:t>
            </a:r>
            <a:r>
              <a:rPr lang="en-US" dirty="0"/>
              <a:t>, </a:t>
            </a:r>
            <a:r>
              <a:rPr lang="en-US" b="0" i="0" u="none" strike="noStrike" dirty="0">
                <a:effectLst/>
              </a:rPr>
              <a:t>PMID34589959</a:t>
            </a:r>
            <a:r>
              <a:rPr lang="en-US" dirty="0"/>
              <a:t>) and metastases and </a:t>
            </a:r>
            <a:r>
              <a:rPr lang="en-US" dirty="0" err="1"/>
              <a:t>irAE</a:t>
            </a:r>
            <a:r>
              <a:rPr lang="en-US" dirty="0"/>
              <a:t> tissue (</a:t>
            </a:r>
            <a:r>
              <a:rPr lang="en-US" b="0" i="0" u="none" strike="noStrike" dirty="0">
                <a:effectLst/>
              </a:rPr>
              <a:t>PMID37680638</a:t>
            </a:r>
            <a:r>
              <a:rPr lang="en-US" dirty="0"/>
              <a:t>)</a:t>
            </a:r>
          </a:p>
          <a:p>
            <a:pPr lvl="1"/>
            <a:r>
              <a:rPr lang="en-US" i="0" u="none" strike="noStrike" dirty="0">
                <a:effectLst/>
              </a:rPr>
              <a:t>more peripheral T cell clones shared with TILs in </a:t>
            </a:r>
            <a:r>
              <a:rPr lang="en-US" i="0" u="none" strike="noStrike" dirty="0" err="1">
                <a:effectLst/>
              </a:rPr>
              <a:t>irAE</a:t>
            </a:r>
            <a:r>
              <a:rPr lang="en-US" i="0" u="none" strike="noStrike" dirty="0">
                <a:effectLst/>
              </a:rPr>
              <a:t> patients (</a:t>
            </a:r>
            <a:r>
              <a:rPr lang="en-US" b="0" i="0" u="none" strike="noStrike" dirty="0">
                <a:effectLst/>
              </a:rPr>
              <a:t>PMID30832716</a:t>
            </a:r>
            <a:r>
              <a:rPr lang="en-US" i="0" u="none" strike="noStrike" dirty="0">
                <a:effectLst/>
              </a:rPr>
              <a:t>)</a:t>
            </a: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673202" y="1898968"/>
            <a:ext cx="5325757" cy="4416742"/>
          </a:xfrm>
          <a:prstGeom prst="rect">
            <a:avLst/>
          </a:prstGeom>
        </p:spPr>
      </p:pic>
      <p:sp>
        <p:nvSpPr>
          <p:cNvPr id="4" name="TextBox 3">
            <a:extLst>
              <a:ext uri="{FF2B5EF4-FFF2-40B4-BE49-F238E27FC236}">
                <a16:creationId xmlns:a16="http://schemas.microsoft.com/office/drawing/2014/main" id="{D2D1471D-847F-AFD1-3E41-E09CB9D47E97}"/>
              </a:ext>
            </a:extLst>
          </p:cNvPr>
          <p:cNvSpPr txBox="1"/>
          <p:nvPr/>
        </p:nvSpPr>
        <p:spPr>
          <a:xfrm>
            <a:off x="772259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063524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 determine if TCR (junction) features can serve a proxy for T cell cross-reactivity</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Features to investigate</a:t>
            </a:r>
          </a:p>
          <a:p>
            <a:pPr lvl="1"/>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1"/>
            <a:r>
              <a:rPr lang="en-US" dirty="0"/>
              <a:t>TCR germline-ness (probability of generation)</a:t>
            </a:r>
          </a:p>
          <a:p>
            <a:r>
              <a:rPr lang="en-US" dirty="0"/>
              <a:t>Possible effects of feature variations</a:t>
            </a:r>
          </a:p>
          <a:p>
            <a:pPr lvl="1"/>
            <a:r>
              <a:rPr lang="en-US" dirty="0"/>
              <a:t>Altered TCR-</a:t>
            </a:r>
            <a:r>
              <a:rPr lang="en-US" dirty="0" err="1"/>
              <a:t>pMHC</a:t>
            </a:r>
            <a:r>
              <a:rPr lang="en-US" dirty="0"/>
              <a:t> contact geometry, binding modes, number of contacts</a:t>
            </a:r>
          </a:p>
        </p:txBody>
      </p:sp>
    </p:spTree>
    <p:extLst>
      <p:ext uri="{BB962C8B-B14F-4D97-AF65-F5344CB8AC3E}">
        <p14:creationId xmlns:p14="http://schemas.microsoft.com/office/powerpoint/2010/main" val="177588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228080" y="515416"/>
            <a:ext cx="5130800" cy="646331"/>
          </a:xfrm>
          <a:prstGeom prst="rect">
            <a:avLst/>
          </a:prstGeom>
          <a:noFill/>
        </p:spPr>
        <p:txBody>
          <a:bodyPr wrap="square" rtlCol="0">
            <a:spAutoFit/>
          </a:bodyPr>
          <a:lstStyle/>
          <a:p>
            <a:r>
              <a:rPr lang="en-US" dirty="0"/>
              <a:t>Pooled groups B &amp; C for power</a:t>
            </a:r>
          </a:p>
          <a:p>
            <a:r>
              <a:rPr lang="en-US" dirty="0"/>
              <a:t>(still observe same trends if not pooled)</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Tree>
    <p:extLst>
      <p:ext uri="{BB962C8B-B14F-4D97-AF65-F5344CB8AC3E}">
        <p14:creationId xmlns:p14="http://schemas.microsoft.com/office/powerpoint/2010/main" val="386106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Methods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064760" cy="4583112"/>
          </a:xfrm>
        </p:spPr>
        <p:txBody>
          <a:bodyPr>
            <a:normAutofit fontScale="62500" lnSpcReduction="20000"/>
          </a:bodyPr>
          <a:lstStyle/>
          <a:p>
            <a:pPr marL="514350" indent="-514350">
              <a:buFont typeface="+mj-lt"/>
              <a:buAutoNum type="arabicPeriod"/>
            </a:pPr>
            <a:r>
              <a:rPr lang="en-US" dirty="0"/>
              <a:t>Quality control, filter out ~50k cells, obtain ~180k cells</a:t>
            </a:r>
          </a:p>
          <a:p>
            <a:pPr marL="514350" indent="-514350">
              <a:buFont typeface="+mj-lt"/>
              <a:buAutoNum type="arabicPeriod"/>
            </a:pPr>
            <a:r>
              <a:rPr lang="en-US" dirty="0"/>
              <a:t>Data normalization</a:t>
            </a:r>
          </a:p>
          <a:p>
            <a:pPr marL="514350" indent="-514350">
              <a:buFont typeface="+mj-lt"/>
              <a:buAutoNum type="arabicPeriod"/>
            </a:pPr>
            <a:r>
              <a:rPr lang="en-US" dirty="0"/>
              <a:t>Highly variable feature selection</a:t>
            </a:r>
          </a:p>
          <a:p>
            <a:pPr marL="514350" indent="-514350">
              <a:buFont typeface="+mj-lt"/>
              <a:buAutoNum type="arabicPeriod"/>
            </a:pPr>
            <a:r>
              <a:rPr lang="en-US" dirty="0"/>
              <a:t>Data scaling</a:t>
            </a:r>
          </a:p>
          <a:p>
            <a:pPr marL="514350" indent="-514350">
              <a:buFont typeface="+mj-lt"/>
              <a:buAutoNum type="arabicPeriod"/>
            </a:pPr>
            <a:r>
              <a:rPr lang="en-US" dirty="0"/>
              <a:t>Dimensional reduction</a:t>
            </a:r>
          </a:p>
          <a:p>
            <a:pPr marL="514350" indent="-514350">
              <a:buFont typeface="+mj-lt"/>
              <a:buAutoNum type="arabicPeriod"/>
            </a:pPr>
            <a:r>
              <a:rPr lang="en-US" dirty="0"/>
              <a:t>Clustering of cells</a:t>
            </a:r>
          </a:p>
          <a:p>
            <a:pPr marL="514350" indent="-514350">
              <a:buFont typeface="+mj-lt"/>
              <a:buAutoNum type="arabicPeriod"/>
            </a:pPr>
            <a:r>
              <a:rPr lang="en-US" dirty="0"/>
              <a:t>Reference map clusters to identify cell (sub)types</a:t>
            </a:r>
          </a:p>
          <a:p>
            <a:pPr marL="514350" indent="-514350">
              <a:buFont typeface="+mj-lt"/>
              <a:buAutoNum type="arabicPeriod"/>
            </a:pPr>
            <a:r>
              <a:rPr lang="en-US" dirty="0"/>
              <a:t>Remove non-T cells, repeat steps 5-7, obtain ~30k T cells</a:t>
            </a:r>
          </a:p>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V(D)JC and CDR3 sequences</a:t>
            </a:r>
          </a:p>
          <a:p>
            <a:pPr marL="514350" indent="-514350">
              <a:buFont typeface="+mj-lt"/>
              <a:buAutoNum type="arabicPeriod"/>
            </a:pPr>
            <a:r>
              <a:rPr lang="en-US" dirty="0"/>
              <a:t>CDR3 length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 of top clonotypes</a:t>
            </a:r>
          </a:p>
        </p:txBody>
      </p:sp>
      <p:pic>
        <p:nvPicPr>
          <p:cNvPr id="4" name="Picture 3">
            <a:extLst>
              <a:ext uri="{FF2B5EF4-FFF2-40B4-BE49-F238E27FC236}">
                <a16:creationId xmlns:a16="http://schemas.microsoft.com/office/drawing/2014/main" id="{872C0E8C-74D3-5BBF-DD27-0B364311153D}"/>
              </a:ext>
            </a:extLst>
          </p:cNvPr>
          <p:cNvPicPr>
            <a:picLocks noChangeAspect="1"/>
          </p:cNvPicPr>
          <p:nvPr/>
        </p:nvPicPr>
        <p:blipFill>
          <a:blip r:embed="rId3"/>
          <a:stretch>
            <a:fillRect/>
          </a:stretch>
        </p:blipFill>
        <p:spPr>
          <a:xfrm>
            <a:off x="6101202" y="3421613"/>
            <a:ext cx="5521838" cy="3391302"/>
          </a:xfrm>
          <a:prstGeom prst="rect">
            <a:avLst/>
          </a:prstGeom>
        </p:spPr>
      </p:pic>
      <p:grpSp>
        <p:nvGrpSpPr>
          <p:cNvPr id="7" name="Group 6">
            <a:extLst>
              <a:ext uri="{FF2B5EF4-FFF2-40B4-BE49-F238E27FC236}">
                <a16:creationId xmlns:a16="http://schemas.microsoft.com/office/drawing/2014/main" id="{7333CB56-67E6-2DE3-433E-4C1BC8AE68D3}"/>
              </a:ext>
            </a:extLst>
          </p:cNvPr>
          <p:cNvGrpSpPr/>
          <p:nvPr/>
        </p:nvGrpSpPr>
        <p:grpSpPr>
          <a:xfrm>
            <a:off x="6101202" y="119079"/>
            <a:ext cx="5521838" cy="3309921"/>
            <a:chOff x="6101202" y="119079"/>
            <a:chExt cx="5521838" cy="3309921"/>
          </a:xfrm>
        </p:grpSpPr>
        <p:pic>
          <p:nvPicPr>
            <p:cNvPr id="5" name="Picture 4">
              <a:extLst>
                <a:ext uri="{FF2B5EF4-FFF2-40B4-BE49-F238E27FC236}">
                  <a16:creationId xmlns:a16="http://schemas.microsoft.com/office/drawing/2014/main" id="{9A9F7D9F-1EAA-37A6-42D8-DBAE22C008E3}"/>
                </a:ext>
              </a:extLst>
            </p:cNvPr>
            <p:cNvPicPr>
              <a:picLocks noChangeAspect="1"/>
            </p:cNvPicPr>
            <p:nvPr/>
          </p:nvPicPr>
          <p:blipFill>
            <a:blip r:embed="rId4"/>
            <a:stretch>
              <a:fillRect/>
            </a:stretch>
          </p:blipFill>
          <p:spPr>
            <a:xfrm>
              <a:off x="6101202" y="119080"/>
              <a:ext cx="5521838" cy="3309920"/>
            </a:xfrm>
            <a:prstGeom prst="rect">
              <a:avLst/>
            </a:prstGeom>
          </p:spPr>
        </p:pic>
        <p:sp>
          <p:nvSpPr>
            <p:cNvPr id="6" name="Rectangle 5">
              <a:extLst>
                <a:ext uri="{FF2B5EF4-FFF2-40B4-BE49-F238E27FC236}">
                  <a16:creationId xmlns:a16="http://schemas.microsoft.com/office/drawing/2014/main" id="{63E47F2B-C5A4-2D45-0F1B-FD98D1C21A76}"/>
                </a:ext>
              </a:extLst>
            </p:cNvPr>
            <p:cNvSpPr/>
            <p:nvPr/>
          </p:nvSpPr>
          <p:spPr>
            <a:xfrm>
              <a:off x="7622600" y="119079"/>
              <a:ext cx="1501079" cy="365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grpSp>
    </p:spTree>
    <p:extLst>
      <p:ext uri="{BB962C8B-B14F-4D97-AF65-F5344CB8AC3E}">
        <p14:creationId xmlns:p14="http://schemas.microsoft.com/office/powerpoint/2010/main" val="205175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911031-F57E-8B15-7E36-995042770AAF}"/>
              </a:ext>
            </a:extLst>
          </p:cNvPr>
          <p:cNvPicPr>
            <a:picLocks noChangeAspect="1"/>
          </p:cNvPicPr>
          <p:nvPr/>
        </p:nvPicPr>
        <p:blipFill>
          <a:blip r:embed="rId3"/>
          <a:stretch>
            <a:fillRect/>
          </a:stretch>
        </p:blipFill>
        <p:spPr>
          <a:xfrm>
            <a:off x="1895675" y="1725887"/>
            <a:ext cx="7772400" cy="4904148"/>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Highly expanded CD8 TEM CDR3</a:t>
            </a:r>
            <a:r>
              <a:rPr lang="el-GR" i="0" u="none" strike="noStrike" dirty="0">
                <a:effectLst/>
              </a:rPr>
              <a:t>β</a:t>
            </a:r>
            <a:r>
              <a:rPr lang="en-US" dirty="0"/>
              <a:t>s slightly longer in those developing </a:t>
            </a:r>
            <a:r>
              <a:rPr lang="en-US" dirty="0" err="1"/>
              <a:t>irAEs</a:t>
            </a:r>
            <a:endParaRPr lang="en-US" dirty="0"/>
          </a:p>
        </p:txBody>
      </p:sp>
      <p:sp>
        <p:nvSpPr>
          <p:cNvPr id="3" name="TextBox 2">
            <a:extLst>
              <a:ext uri="{FF2B5EF4-FFF2-40B4-BE49-F238E27FC236}">
                <a16:creationId xmlns:a16="http://schemas.microsoft.com/office/drawing/2014/main" id="{8C88941C-AF37-4C0C-67A8-AF923D63EE3B}"/>
              </a:ext>
            </a:extLst>
          </p:cNvPr>
          <p:cNvSpPr txBox="1"/>
          <p:nvPr/>
        </p:nvSpPr>
        <p:spPr>
          <a:xfrm>
            <a:off x="2392967" y="6473062"/>
            <a:ext cx="677781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
        <p:nvSpPr>
          <p:cNvPr id="6" name="TextBox 5">
            <a:extLst>
              <a:ext uri="{FF2B5EF4-FFF2-40B4-BE49-F238E27FC236}">
                <a16:creationId xmlns:a16="http://schemas.microsoft.com/office/drawing/2014/main" id="{863C14EC-A0EC-657C-61AC-44D9845AAEE8}"/>
              </a:ext>
            </a:extLst>
          </p:cNvPr>
          <p:cNvSpPr txBox="1"/>
          <p:nvPr/>
        </p:nvSpPr>
        <p:spPr>
          <a:xfrm>
            <a:off x="3942080" y="2633104"/>
            <a:ext cx="511679" cy="369332"/>
          </a:xfrm>
          <a:prstGeom prst="rect">
            <a:avLst/>
          </a:prstGeom>
          <a:noFill/>
        </p:spPr>
        <p:txBody>
          <a:bodyPr wrap="none" rtlCol="0">
            <a:spAutoFit/>
          </a:bodyPr>
          <a:lstStyle/>
          <a:p>
            <a:r>
              <a:rPr lang="en-US" dirty="0" err="1"/>
              <a:t>n.s</a:t>
            </a:r>
            <a:r>
              <a:rPr lang="en-US" dirty="0"/>
              <a:t>.</a:t>
            </a:r>
          </a:p>
        </p:txBody>
      </p:sp>
      <p:sp>
        <p:nvSpPr>
          <p:cNvPr id="8" name="TextBox 7">
            <a:extLst>
              <a:ext uri="{FF2B5EF4-FFF2-40B4-BE49-F238E27FC236}">
                <a16:creationId xmlns:a16="http://schemas.microsoft.com/office/drawing/2014/main" id="{3F30FB47-0720-2177-0BA1-EDC6807289A9}"/>
              </a:ext>
            </a:extLst>
          </p:cNvPr>
          <p:cNvSpPr txBox="1"/>
          <p:nvPr/>
        </p:nvSpPr>
        <p:spPr>
          <a:xfrm>
            <a:off x="7325360" y="2633104"/>
            <a:ext cx="511679" cy="369332"/>
          </a:xfrm>
          <a:prstGeom prst="rect">
            <a:avLst/>
          </a:prstGeom>
          <a:noFill/>
        </p:spPr>
        <p:txBody>
          <a:bodyPr wrap="none" rtlCol="0">
            <a:spAutoFit/>
          </a:bodyPr>
          <a:lstStyle/>
          <a:p>
            <a:r>
              <a:rPr lang="en-US" dirty="0" err="1"/>
              <a:t>n.s</a:t>
            </a:r>
            <a:r>
              <a:rPr lang="en-US" dirty="0"/>
              <a:t>.</a:t>
            </a:r>
          </a:p>
        </p:txBody>
      </p:sp>
      <p:sp>
        <p:nvSpPr>
          <p:cNvPr id="10" name="TextBox 9">
            <a:extLst>
              <a:ext uri="{FF2B5EF4-FFF2-40B4-BE49-F238E27FC236}">
                <a16:creationId xmlns:a16="http://schemas.microsoft.com/office/drawing/2014/main" id="{85891896-F1B5-9663-2662-332C0B0BD8B1}"/>
              </a:ext>
            </a:extLst>
          </p:cNvPr>
          <p:cNvSpPr txBox="1"/>
          <p:nvPr/>
        </p:nvSpPr>
        <p:spPr>
          <a:xfrm>
            <a:off x="5755640" y="2673744"/>
            <a:ext cx="511678" cy="377706"/>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7D6E4E29-5627-C2F2-378B-1779537E3519}"/>
              </a:ext>
            </a:extLst>
          </p:cNvPr>
          <p:cNvSpPr txBox="1"/>
          <p:nvPr/>
        </p:nvSpPr>
        <p:spPr>
          <a:xfrm>
            <a:off x="3689606" y="2236079"/>
            <a:ext cx="1016625" cy="369332"/>
          </a:xfrm>
          <a:prstGeom prst="rect">
            <a:avLst/>
          </a:prstGeom>
          <a:noFill/>
        </p:spPr>
        <p:txBody>
          <a:bodyPr wrap="none" rtlCol="0">
            <a:spAutoFit/>
          </a:bodyPr>
          <a:lstStyle/>
          <a:p>
            <a:r>
              <a:rPr lang="en-US" dirty="0"/>
              <a:t>n = </a:t>
            </a:r>
            <a:r>
              <a:rPr lang="en-US" dirty="0">
                <a:solidFill>
                  <a:srgbClr val="F8766D"/>
                </a:solidFill>
              </a:rPr>
              <a:t>6</a:t>
            </a:r>
            <a:r>
              <a:rPr lang="en-US" dirty="0"/>
              <a:t>, </a:t>
            </a:r>
            <a:r>
              <a:rPr lang="en-US" dirty="0">
                <a:solidFill>
                  <a:srgbClr val="06BFC4"/>
                </a:solidFill>
              </a:rPr>
              <a:t>14</a:t>
            </a:r>
          </a:p>
        </p:txBody>
      </p:sp>
      <p:sp>
        <p:nvSpPr>
          <p:cNvPr id="22" name="TextBox 21">
            <a:extLst>
              <a:ext uri="{FF2B5EF4-FFF2-40B4-BE49-F238E27FC236}">
                <a16:creationId xmlns:a16="http://schemas.microsoft.com/office/drawing/2014/main" id="{181795C3-20BA-B956-D709-57E294323B3B}"/>
              </a:ext>
            </a:extLst>
          </p:cNvPr>
          <p:cNvSpPr txBox="1"/>
          <p:nvPr/>
        </p:nvSpPr>
        <p:spPr>
          <a:xfrm>
            <a:off x="5383398" y="2236079"/>
            <a:ext cx="989373" cy="369332"/>
          </a:xfrm>
          <a:prstGeom prst="rect">
            <a:avLst/>
          </a:prstGeom>
          <a:noFill/>
        </p:spPr>
        <p:txBody>
          <a:bodyPr wrap="none" rtlCol="0">
            <a:spAutoFit/>
          </a:bodyPr>
          <a:lstStyle/>
          <a:p>
            <a:r>
              <a:rPr lang="en-US" dirty="0"/>
              <a:t>n = </a:t>
            </a:r>
            <a:r>
              <a:rPr lang="en-US" dirty="0">
                <a:solidFill>
                  <a:srgbClr val="F8766D"/>
                </a:solidFill>
              </a:rPr>
              <a:t>9</a:t>
            </a:r>
            <a:r>
              <a:rPr lang="en-US" dirty="0"/>
              <a:t>, </a:t>
            </a:r>
            <a:r>
              <a:rPr lang="en-US" dirty="0">
                <a:solidFill>
                  <a:srgbClr val="06BFC4"/>
                </a:solidFill>
              </a:rPr>
              <a:t>22</a:t>
            </a:r>
          </a:p>
        </p:txBody>
      </p:sp>
      <p:sp>
        <p:nvSpPr>
          <p:cNvPr id="23" name="TextBox 22">
            <a:extLst>
              <a:ext uri="{FF2B5EF4-FFF2-40B4-BE49-F238E27FC236}">
                <a16:creationId xmlns:a16="http://schemas.microsoft.com/office/drawing/2014/main" id="{A31E46E6-7E3F-3C18-8162-D5406A329484}"/>
              </a:ext>
            </a:extLst>
          </p:cNvPr>
          <p:cNvSpPr txBox="1"/>
          <p:nvPr/>
        </p:nvSpPr>
        <p:spPr>
          <a:xfrm>
            <a:off x="6832512" y="2224796"/>
            <a:ext cx="1574470" cy="369332"/>
          </a:xfrm>
          <a:prstGeom prst="rect">
            <a:avLst/>
          </a:prstGeom>
          <a:noFill/>
        </p:spPr>
        <p:txBody>
          <a:bodyPr wrap="none" rtlCol="0">
            <a:spAutoFit/>
          </a:bodyPr>
          <a:lstStyle/>
          <a:p>
            <a:r>
              <a:rPr lang="en-US" dirty="0"/>
              <a:t>n = </a:t>
            </a:r>
            <a:r>
              <a:rPr lang="en-US" dirty="0">
                <a:solidFill>
                  <a:srgbClr val="F8766D"/>
                </a:solidFill>
              </a:rPr>
              <a:t>1265</a:t>
            </a:r>
            <a:r>
              <a:rPr lang="en-US" dirty="0"/>
              <a:t>, </a:t>
            </a:r>
            <a:r>
              <a:rPr lang="en-US" dirty="0">
                <a:solidFill>
                  <a:srgbClr val="06BFC4"/>
                </a:solidFill>
              </a:rPr>
              <a:t>1422</a:t>
            </a:r>
          </a:p>
        </p:txBody>
      </p:sp>
    </p:spTree>
    <p:extLst>
      <p:ext uri="{BB962C8B-B14F-4D97-AF65-F5344CB8AC3E}">
        <p14:creationId xmlns:p14="http://schemas.microsoft.com/office/powerpoint/2010/main" val="3710302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14900</TotalTime>
  <Words>3898</Words>
  <Application>Microsoft Macintosh PowerPoint</Application>
  <PresentationFormat>Widescreen</PresentationFormat>
  <Paragraphs>366</Paragraphs>
  <Slides>25</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-apple-system</vt:lpstr>
      <vt:lpstr>Arial</vt:lpstr>
      <vt:lpstr>BlinkMacSystemFont</vt:lpstr>
      <vt:lpstr>Calibri</vt:lpstr>
      <vt:lpstr>Calibri Light</vt:lpstr>
      <vt:lpstr>Cambria</vt:lpstr>
      <vt:lpstr>ElsevierGulliver</vt:lpstr>
      <vt:lpstr>Menlo</vt:lpstr>
      <vt:lpstr>Merriweather</vt:lpstr>
      <vt:lpstr>Roboto</vt:lpstr>
      <vt:lpstr>Slack-Lato</vt:lpstr>
      <vt:lpstr>Office Theme</vt:lpstr>
      <vt:lpstr>NCI update: drawing connections between TCR features and irAE development</vt:lpstr>
      <vt:lpstr>Outline</vt:lpstr>
      <vt:lpstr>Immune-related adverse events (irAEs) from ICB are common and generally associated with anti-tumor response (PMID31021392, PMID26501224, PMID26446948)</vt:lpstr>
      <vt:lpstr>There are many proposed biomarkers for irAE development, but there exists a need for more reliable irAE prediction</vt:lpstr>
      <vt:lpstr>Hypothesis: crossreactive T cells may cause irAEs via reaction to both tumor and self</vt:lpstr>
      <vt:lpstr>Goal: determine if TCR (junction) features can serve a proxy for T cell cross-reactivity</vt:lpstr>
      <vt:lpstr>PowerPoint Presentation</vt:lpstr>
      <vt:lpstr>Methods</vt:lpstr>
      <vt:lpstr>Highly expanded CD8 TEM CDR3βs slightly longer in those developing irAEs</vt:lpstr>
      <vt:lpstr>Highly expanded CD8 TEM TRBs less germline-like in those developing irAEs</vt:lpstr>
      <vt:lpstr>Conclusions</vt:lpstr>
      <vt:lpstr>Next steps</vt:lpstr>
      <vt:lpstr>Acknowledgements</vt:lpstr>
      <vt:lpstr>Anticorrelation between CDR3 length and germline-ness</vt:lpstr>
      <vt:lpstr>Patient demographics</vt:lpstr>
      <vt:lpstr>Specific patient info</vt:lpstr>
      <vt:lpstr>Not all patients are represented in top clonotypes</vt:lpstr>
      <vt:lpstr>RNA phenotype of cells with longest and shortest TRB CDR3s likely very similar</vt:lpstr>
      <vt:lpstr>CD8 TEM CDRβs slightly longer in those developing irAEs</vt:lpstr>
      <vt:lpstr>CD8 TEM TRBs slightly less germline-like in those developing irAEs</vt:lpstr>
      <vt:lpstr>PD-1 and CTLA-4 blockade induce distinct responses despite both converging on Akt signaling</vt:lpstr>
      <vt:lpstr>Effect of tumor type on ICB response</vt:lpstr>
      <vt:lpstr>Predictors of ICB response</vt:lpstr>
      <vt:lpstr>irAEs vs. autoimmune conditions</vt:lpstr>
      <vt:lpstr>A focus on T cells in irAE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2726</cp:revision>
  <dcterms:created xsi:type="dcterms:W3CDTF">2023-09-15T17:40:02Z</dcterms:created>
  <dcterms:modified xsi:type="dcterms:W3CDTF">2023-12-11T23:35:36Z</dcterms:modified>
</cp:coreProperties>
</file>